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25"/>
  </p:notesMasterIdLst>
  <p:handoutMasterIdLst>
    <p:handoutMasterId r:id="rId26"/>
  </p:handoutMasterIdLst>
  <p:sldIdLst>
    <p:sldId id="256" r:id="rId2"/>
    <p:sldId id="272" r:id="rId3"/>
    <p:sldId id="273" r:id="rId4"/>
    <p:sldId id="315" r:id="rId5"/>
    <p:sldId id="337" r:id="rId6"/>
    <p:sldId id="325" r:id="rId7"/>
    <p:sldId id="338" r:id="rId8"/>
    <p:sldId id="339" r:id="rId9"/>
    <p:sldId id="340" r:id="rId10"/>
    <p:sldId id="341" r:id="rId11"/>
    <p:sldId id="342" r:id="rId12"/>
    <p:sldId id="343" r:id="rId13"/>
    <p:sldId id="344" r:id="rId14"/>
    <p:sldId id="345" r:id="rId15"/>
    <p:sldId id="336" r:id="rId16"/>
    <p:sldId id="326" r:id="rId17"/>
    <p:sldId id="327" r:id="rId18"/>
    <p:sldId id="346" r:id="rId19"/>
    <p:sldId id="347" r:id="rId20"/>
    <p:sldId id="349" r:id="rId21"/>
    <p:sldId id="348" r:id="rId22"/>
    <p:sldId id="320" r:id="rId23"/>
    <p:sldId id="3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F5F9F9"/>
    <a:srgbClr val="CCFF99"/>
    <a:srgbClr val="685135"/>
    <a:srgbClr val="BDA07D"/>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0" autoAdjust="0"/>
    <p:restoredTop sz="95226" autoAdjust="0"/>
  </p:normalViewPr>
  <p:slideViewPr>
    <p:cSldViewPr snapToGrid="0">
      <p:cViewPr varScale="1">
        <p:scale>
          <a:sx n="65" d="100"/>
          <a:sy n="65" d="100"/>
        </p:scale>
        <p:origin x="6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545CF00-F4F6-4B3B-9DF0-9CD313DEAE6F}" type="doc">
      <dgm:prSet loTypeId="urn:microsoft.com/office/officeart/2005/8/layout/venn1" loCatId="relationship" qsTypeId="urn:microsoft.com/office/officeart/2005/8/quickstyle/3d3#1" qsCatId="3D" csTypeId="urn:microsoft.com/office/officeart/2005/8/colors/colorful4#1" csCatId="colorful" phldr="1"/>
      <dgm:spPr/>
      <dgm:t>
        <a:bodyPr/>
        <a:lstStyle/>
        <a:p>
          <a:endParaRPr lang="en-US"/>
        </a:p>
      </dgm:t>
    </dgm:pt>
    <dgm:pt modelId="{57D3482C-B91C-419A-8054-922D50AA40A5}">
      <dgm:prSet/>
      <dgm:spPr/>
      <dgm:t>
        <a:bodyPr/>
        <a:lstStyle/>
        <a:p>
          <a:pPr rtl="0"/>
          <a:r>
            <a:rPr lang="en-IN" b="1" dirty="0">
              <a:solidFill>
                <a:srgbClr val="00B0F0"/>
              </a:solidFill>
              <a:latin typeface="Times New Roman" panose="02020603050405020304" pitchFamily="18" charset="0"/>
              <a:cs typeface="Times New Roman" panose="02020603050405020304" pitchFamily="18" charset="0"/>
            </a:rPr>
            <a:t>Introduction </a:t>
          </a:r>
          <a:endParaRPr lang="en-IN" dirty="0">
            <a:solidFill>
              <a:srgbClr val="00B0F0"/>
            </a:solidFill>
            <a:latin typeface="Times New Roman" panose="02020603050405020304" pitchFamily="18" charset="0"/>
            <a:cs typeface="Times New Roman" panose="02020603050405020304" pitchFamily="18" charset="0"/>
          </a:endParaRPr>
        </a:p>
      </dgm:t>
    </dgm:pt>
    <dgm:pt modelId="{96720522-756C-498F-B5D7-4A07B21B7520}" type="parTrans" cxnId="{4434EB3C-F57C-460F-BFE4-7939FD836B91}">
      <dgm:prSet/>
      <dgm:spPr/>
      <dgm:t>
        <a:bodyPr/>
        <a:lstStyle/>
        <a:p>
          <a:endParaRPr lang="en-US"/>
        </a:p>
      </dgm:t>
    </dgm:pt>
    <dgm:pt modelId="{D89A90B9-D40F-46F1-AA88-5EF95514BA18}" type="sibTrans" cxnId="{4434EB3C-F57C-460F-BFE4-7939FD836B91}">
      <dgm:prSet/>
      <dgm:spPr/>
      <dgm:t>
        <a:bodyPr/>
        <a:lstStyle/>
        <a:p>
          <a:endParaRPr lang="en-US"/>
        </a:p>
      </dgm:t>
    </dgm:pt>
    <dgm:pt modelId="{9422774F-809C-4524-B8F1-C7C878057989}">
      <dgm:prSet/>
      <dgm:spPr/>
      <dgm:t>
        <a:bodyPr/>
        <a:lstStyle/>
        <a:p>
          <a:pPr rtl="0"/>
          <a:r>
            <a:rPr lang="en-IN" b="1" dirty="0">
              <a:solidFill>
                <a:srgbClr val="92D050"/>
              </a:solidFill>
              <a:latin typeface="Times New Roman" panose="02020603050405020304" pitchFamily="18" charset="0"/>
              <a:cs typeface="Times New Roman" panose="02020603050405020304" pitchFamily="18" charset="0"/>
            </a:rPr>
            <a:t>Objective </a:t>
          </a:r>
          <a:endParaRPr lang="en-IN" dirty="0">
            <a:solidFill>
              <a:srgbClr val="92D050"/>
            </a:solidFill>
            <a:latin typeface="Times New Roman" panose="02020603050405020304" pitchFamily="18" charset="0"/>
            <a:cs typeface="Times New Roman" panose="02020603050405020304" pitchFamily="18" charset="0"/>
          </a:endParaRPr>
        </a:p>
      </dgm:t>
    </dgm:pt>
    <dgm:pt modelId="{131ED17D-8CD0-4CD4-BF5B-2BFBCA4900FB}" type="parTrans" cxnId="{B7DA151B-5E97-4039-9578-430793F26DF4}">
      <dgm:prSet/>
      <dgm:spPr/>
      <dgm:t>
        <a:bodyPr/>
        <a:lstStyle/>
        <a:p>
          <a:endParaRPr lang="en-US"/>
        </a:p>
      </dgm:t>
    </dgm:pt>
    <dgm:pt modelId="{069F08DC-9780-48B4-BD8E-04C57D6F20DA}" type="sibTrans" cxnId="{B7DA151B-5E97-4039-9578-430793F26DF4}">
      <dgm:prSet/>
      <dgm:spPr/>
      <dgm:t>
        <a:bodyPr/>
        <a:lstStyle/>
        <a:p>
          <a:endParaRPr lang="en-US"/>
        </a:p>
      </dgm:t>
    </dgm:pt>
    <dgm:pt modelId="{5AAD4B64-05C5-4AF7-B104-A53535E57641}">
      <dgm:prSet/>
      <dgm:spPr/>
      <dgm:t>
        <a:bodyPr/>
        <a:lstStyle/>
        <a:p>
          <a:pPr rtl="0"/>
          <a:r>
            <a:rPr lang="en-IN" b="1" dirty="0">
              <a:solidFill>
                <a:srgbClr val="002060"/>
              </a:solidFill>
              <a:latin typeface="Times New Roman" panose="02020603050405020304" pitchFamily="18" charset="0"/>
              <a:cs typeface="Times New Roman" panose="02020603050405020304" pitchFamily="18" charset="0"/>
            </a:rPr>
            <a:t>Applications</a:t>
          </a:r>
          <a:endParaRPr lang="en-IN" dirty="0">
            <a:solidFill>
              <a:srgbClr val="002060"/>
            </a:solidFill>
            <a:latin typeface="Times New Roman" panose="02020603050405020304" pitchFamily="18" charset="0"/>
            <a:cs typeface="Times New Roman" panose="02020603050405020304" pitchFamily="18" charset="0"/>
          </a:endParaRPr>
        </a:p>
      </dgm:t>
    </dgm:pt>
    <dgm:pt modelId="{0BDCF879-4AEE-4E1E-9B7A-81059CC50570}" type="parTrans" cxnId="{A36E7FB8-FC3B-4374-BCF6-FAEC3B483FD7}">
      <dgm:prSet/>
      <dgm:spPr/>
      <dgm:t>
        <a:bodyPr/>
        <a:lstStyle/>
        <a:p>
          <a:endParaRPr lang="en-US"/>
        </a:p>
      </dgm:t>
    </dgm:pt>
    <dgm:pt modelId="{2F441BE1-0506-4DDE-AB51-1562B809B9B8}" type="sibTrans" cxnId="{A36E7FB8-FC3B-4374-BCF6-FAEC3B483FD7}">
      <dgm:prSet/>
      <dgm:spPr/>
      <dgm:t>
        <a:bodyPr/>
        <a:lstStyle/>
        <a:p>
          <a:endParaRPr lang="en-US"/>
        </a:p>
      </dgm:t>
    </dgm:pt>
    <dgm:pt modelId="{C3FA103F-97AB-43CF-B6A1-442BFB52A7B1}">
      <dgm:prSet/>
      <dgm:spPr/>
      <dgm:t>
        <a:bodyPr/>
        <a:lstStyle/>
        <a:p>
          <a:pPr rtl="0"/>
          <a:r>
            <a:rPr lang="en-IN" b="1" dirty="0">
              <a:solidFill>
                <a:srgbClr val="7030A0"/>
              </a:solidFill>
              <a:latin typeface="Times New Roman" panose="02020603050405020304" pitchFamily="18" charset="0"/>
              <a:cs typeface="Times New Roman" panose="02020603050405020304" pitchFamily="18" charset="0"/>
            </a:rPr>
            <a:t>Work done  </a:t>
          </a:r>
          <a:endParaRPr lang="en-IN" dirty="0">
            <a:solidFill>
              <a:srgbClr val="7030A0"/>
            </a:solidFill>
            <a:latin typeface="Times New Roman" panose="02020603050405020304" pitchFamily="18" charset="0"/>
            <a:cs typeface="Times New Roman" panose="02020603050405020304" pitchFamily="18" charset="0"/>
          </a:endParaRPr>
        </a:p>
      </dgm:t>
    </dgm:pt>
    <dgm:pt modelId="{D1E240CE-06CA-49A4-B1F0-FAC0F97EE125}" type="parTrans" cxnId="{C0A570DD-2062-418F-863F-E3DBE830F554}">
      <dgm:prSet/>
      <dgm:spPr/>
      <dgm:t>
        <a:bodyPr/>
        <a:lstStyle/>
        <a:p>
          <a:endParaRPr lang="en-US"/>
        </a:p>
      </dgm:t>
    </dgm:pt>
    <dgm:pt modelId="{CDD8222D-86F6-4E42-B115-A088CBB92ED1}" type="sibTrans" cxnId="{C0A570DD-2062-418F-863F-E3DBE830F554}">
      <dgm:prSet/>
      <dgm:spPr/>
      <dgm:t>
        <a:bodyPr/>
        <a:lstStyle/>
        <a:p>
          <a:endParaRPr lang="en-US"/>
        </a:p>
      </dgm:t>
    </dgm:pt>
    <dgm:pt modelId="{BD1BAE9D-751A-46BC-9AE8-352B4D73F2EC}">
      <dgm:prSet/>
      <dgm:spPr/>
      <dgm:t>
        <a:bodyPr/>
        <a:lstStyle/>
        <a:p>
          <a:pPr rtl="0"/>
          <a:r>
            <a:rPr lang="en-IN" b="1" dirty="0">
              <a:solidFill>
                <a:schemeClr val="accent6">
                  <a:lumMod val="50000"/>
                </a:schemeClr>
              </a:solidFill>
              <a:latin typeface="Times New Roman" panose="02020603050405020304" pitchFamily="18" charset="0"/>
              <a:cs typeface="Times New Roman" panose="02020603050405020304" pitchFamily="18" charset="0"/>
            </a:rPr>
            <a:t>Preparation Of Samples</a:t>
          </a:r>
        </a:p>
      </dgm:t>
    </dgm:pt>
    <dgm:pt modelId="{FDDC6540-26E8-42CD-A116-D1D79007E8D0}" type="parTrans" cxnId="{49F59DD5-9D6F-4468-96B1-917324CA1B72}">
      <dgm:prSet/>
      <dgm:spPr/>
      <dgm:t>
        <a:bodyPr/>
        <a:lstStyle/>
        <a:p>
          <a:endParaRPr lang="en-US"/>
        </a:p>
      </dgm:t>
    </dgm:pt>
    <dgm:pt modelId="{C8B08A39-B7B4-4F07-9B7A-63D39ACE7C79}" type="sibTrans" cxnId="{49F59DD5-9D6F-4468-96B1-917324CA1B72}">
      <dgm:prSet/>
      <dgm:spPr/>
      <dgm:t>
        <a:bodyPr/>
        <a:lstStyle/>
        <a:p>
          <a:endParaRPr lang="en-US"/>
        </a:p>
      </dgm:t>
    </dgm:pt>
    <dgm:pt modelId="{E800FABE-D0A2-4C1B-B184-C520663363A4}">
      <dgm:prSet/>
      <dgm:spPr/>
      <dgm:t>
        <a:bodyPr/>
        <a:lstStyle/>
        <a:p>
          <a:pPr rtl="0"/>
          <a:r>
            <a:rPr lang="en-IN" b="1" dirty="0">
              <a:solidFill>
                <a:srgbClr val="FF66FF"/>
              </a:solidFill>
              <a:latin typeface="Times New Roman" panose="02020603050405020304" pitchFamily="18" charset="0"/>
              <a:cs typeface="Times New Roman" panose="02020603050405020304" pitchFamily="18" charset="0"/>
            </a:rPr>
            <a:t>Specification</a:t>
          </a:r>
        </a:p>
      </dgm:t>
    </dgm:pt>
    <dgm:pt modelId="{70727C72-34DD-4565-9917-D1707851D42C}" type="parTrans" cxnId="{AD283A96-94B1-4C52-AABD-4990DAE8B4E0}">
      <dgm:prSet/>
      <dgm:spPr/>
      <dgm:t>
        <a:bodyPr/>
        <a:lstStyle/>
        <a:p>
          <a:endParaRPr lang="en-US"/>
        </a:p>
      </dgm:t>
    </dgm:pt>
    <dgm:pt modelId="{E5E1AB57-2DE2-4DE7-B343-36B480F6A150}" type="sibTrans" cxnId="{AD283A96-94B1-4C52-AABD-4990DAE8B4E0}">
      <dgm:prSet/>
      <dgm:spPr/>
      <dgm:t>
        <a:bodyPr/>
        <a:lstStyle/>
        <a:p>
          <a:endParaRPr lang="en-US"/>
        </a:p>
      </dgm:t>
    </dgm:pt>
    <dgm:pt modelId="{D033C67F-667D-491A-9D42-BF90894FCCF0}">
      <dgm:prSet/>
      <dgm:spPr/>
      <dgm:t>
        <a:bodyPr/>
        <a:lstStyle/>
        <a:p>
          <a:pPr rtl="0"/>
          <a:r>
            <a:rPr lang="en-IN" b="1" dirty="0">
              <a:latin typeface="Times New Roman" panose="02020603050405020304" pitchFamily="18" charset="0"/>
              <a:cs typeface="Times New Roman" panose="02020603050405020304" pitchFamily="18" charset="0"/>
            </a:rPr>
            <a:t>Result </a:t>
          </a:r>
        </a:p>
      </dgm:t>
    </dgm:pt>
    <dgm:pt modelId="{B20CC60D-40A7-4D8C-BE60-2FBBFC90DCC9}" type="parTrans" cxnId="{FD44F4E1-D964-41ED-A167-E2CB7D115484}">
      <dgm:prSet/>
      <dgm:spPr/>
      <dgm:t>
        <a:bodyPr/>
        <a:lstStyle/>
        <a:p>
          <a:endParaRPr lang="en-US"/>
        </a:p>
      </dgm:t>
    </dgm:pt>
    <dgm:pt modelId="{EC0BB178-FAFE-4E56-8EB9-92BB915571B7}" type="sibTrans" cxnId="{FD44F4E1-D964-41ED-A167-E2CB7D115484}">
      <dgm:prSet/>
      <dgm:spPr/>
      <dgm:t>
        <a:bodyPr/>
        <a:lstStyle/>
        <a:p>
          <a:endParaRPr lang="en-US"/>
        </a:p>
      </dgm:t>
    </dgm:pt>
    <dgm:pt modelId="{0EC5B133-6B72-406D-9F2F-C4E3024BA0EC}">
      <dgm:prSet/>
      <dgm:spPr/>
      <dgm:t>
        <a:bodyPr/>
        <a:lstStyle/>
        <a:p>
          <a:endParaRPr lang="en-US"/>
        </a:p>
      </dgm:t>
    </dgm:pt>
    <dgm:pt modelId="{608D4AA3-92A1-4184-899E-340F5179F432}" type="parTrans" cxnId="{70E8AD93-07ED-403D-815C-7DD164B5CA5F}">
      <dgm:prSet/>
      <dgm:spPr/>
      <dgm:t>
        <a:bodyPr/>
        <a:lstStyle/>
        <a:p>
          <a:endParaRPr lang="en-US"/>
        </a:p>
      </dgm:t>
    </dgm:pt>
    <dgm:pt modelId="{D6F08573-903A-4717-A758-C305E64EDD70}" type="sibTrans" cxnId="{70E8AD93-07ED-403D-815C-7DD164B5CA5F}">
      <dgm:prSet/>
      <dgm:spPr/>
      <dgm:t>
        <a:bodyPr/>
        <a:lstStyle/>
        <a:p>
          <a:endParaRPr lang="en-US"/>
        </a:p>
      </dgm:t>
    </dgm:pt>
    <dgm:pt modelId="{7CCF75C0-D606-4A35-85BE-1FB1751B70CB}" type="pres">
      <dgm:prSet presAssocID="{B545CF00-F4F6-4B3B-9DF0-9CD313DEAE6F}" presName="compositeShape" presStyleCnt="0">
        <dgm:presLayoutVars>
          <dgm:chMax val="7"/>
          <dgm:dir/>
          <dgm:resizeHandles val="exact"/>
        </dgm:presLayoutVars>
      </dgm:prSet>
      <dgm:spPr/>
      <dgm:t>
        <a:bodyPr/>
        <a:lstStyle/>
        <a:p>
          <a:endParaRPr lang="en-US"/>
        </a:p>
      </dgm:t>
    </dgm:pt>
    <dgm:pt modelId="{2F7B2E6B-BACC-45EF-A15E-AF15708FC272}" type="pres">
      <dgm:prSet presAssocID="{57D3482C-B91C-419A-8054-922D50AA40A5}" presName="circ1" presStyleLbl="vennNode1" presStyleIdx="0" presStyleCnt="7"/>
      <dgm:spPr/>
    </dgm:pt>
    <dgm:pt modelId="{730F31CC-B176-4ED4-973B-AB7BE2467FB6}" type="pres">
      <dgm:prSet presAssocID="{57D3482C-B91C-419A-8054-922D50AA40A5}" presName="circ1Tx" presStyleLbl="revTx" presStyleIdx="0" presStyleCnt="0">
        <dgm:presLayoutVars>
          <dgm:chMax val="0"/>
          <dgm:chPref val="0"/>
          <dgm:bulletEnabled val="1"/>
        </dgm:presLayoutVars>
      </dgm:prSet>
      <dgm:spPr/>
      <dgm:t>
        <a:bodyPr/>
        <a:lstStyle/>
        <a:p>
          <a:endParaRPr lang="en-US"/>
        </a:p>
      </dgm:t>
    </dgm:pt>
    <dgm:pt modelId="{E0478B75-4536-4595-B03A-469769468F94}" type="pres">
      <dgm:prSet presAssocID="{9422774F-809C-4524-B8F1-C7C878057989}" presName="circ2" presStyleLbl="vennNode1" presStyleIdx="1" presStyleCnt="7"/>
      <dgm:spPr/>
    </dgm:pt>
    <dgm:pt modelId="{CE0E48DC-3748-47DB-AC70-DE4077CEAE4F}" type="pres">
      <dgm:prSet presAssocID="{9422774F-809C-4524-B8F1-C7C878057989}" presName="circ2Tx" presStyleLbl="revTx" presStyleIdx="0" presStyleCnt="0">
        <dgm:presLayoutVars>
          <dgm:chMax val="0"/>
          <dgm:chPref val="0"/>
          <dgm:bulletEnabled val="1"/>
        </dgm:presLayoutVars>
      </dgm:prSet>
      <dgm:spPr/>
      <dgm:t>
        <a:bodyPr/>
        <a:lstStyle/>
        <a:p>
          <a:endParaRPr lang="en-US"/>
        </a:p>
      </dgm:t>
    </dgm:pt>
    <dgm:pt modelId="{CC742256-CCA8-407C-A244-CBB5731F6DF2}" type="pres">
      <dgm:prSet presAssocID="{5AAD4B64-05C5-4AF7-B104-A53535E57641}" presName="circ3" presStyleLbl="vennNode1" presStyleIdx="2" presStyleCnt="7"/>
      <dgm:spPr/>
    </dgm:pt>
    <dgm:pt modelId="{7AA64BB7-3A15-4F60-B6FA-D13C61A99E73}" type="pres">
      <dgm:prSet presAssocID="{5AAD4B64-05C5-4AF7-B104-A53535E57641}" presName="circ3Tx" presStyleLbl="revTx" presStyleIdx="0" presStyleCnt="0">
        <dgm:presLayoutVars>
          <dgm:chMax val="0"/>
          <dgm:chPref val="0"/>
          <dgm:bulletEnabled val="1"/>
        </dgm:presLayoutVars>
      </dgm:prSet>
      <dgm:spPr/>
      <dgm:t>
        <a:bodyPr/>
        <a:lstStyle/>
        <a:p>
          <a:endParaRPr lang="en-US"/>
        </a:p>
      </dgm:t>
    </dgm:pt>
    <dgm:pt modelId="{333E0588-33D2-42B7-A388-DE14EB3631B6}" type="pres">
      <dgm:prSet presAssocID="{C3FA103F-97AB-43CF-B6A1-442BFB52A7B1}" presName="circ4" presStyleLbl="vennNode1" presStyleIdx="3" presStyleCnt="7"/>
      <dgm:spPr/>
    </dgm:pt>
    <dgm:pt modelId="{CD00F599-1E15-4B24-87CE-6292EEDE81A2}" type="pres">
      <dgm:prSet presAssocID="{C3FA103F-97AB-43CF-B6A1-442BFB52A7B1}" presName="circ4Tx" presStyleLbl="revTx" presStyleIdx="0" presStyleCnt="0">
        <dgm:presLayoutVars>
          <dgm:chMax val="0"/>
          <dgm:chPref val="0"/>
          <dgm:bulletEnabled val="1"/>
        </dgm:presLayoutVars>
      </dgm:prSet>
      <dgm:spPr/>
      <dgm:t>
        <a:bodyPr/>
        <a:lstStyle/>
        <a:p>
          <a:endParaRPr lang="en-US"/>
        </a:p>
      </dgm:t>
    </dgm:pt>
    <dgm:pt modelId="{A81D269F-3CF1-4CB7-BBFF-60A43FB5599B}" type="pres">
      <dgm:prSet presAssocID="{BD1BAE9D-751A-46BC-9AE8-352B4D73F2EC}" presName="circ5" presStyleLbl="vennNode1" presStyleIdx="4" presStyleCnt="7"/>
      <dgm:spPr/>
    </dgm:pt>
    <dgm:pt modelId="{D3C5BE6B-A5F5-45D1-99D0-59D5CF2CDEF8}" type="pres">
      <dgm:prSet presAssocID="{BD1BAE9D-751A-46BC-9AE8-352B4D73F2EC}" presName="circ5Tx" presStyleLbl="revTx" presStyleIdx="0" presStyleCnt="0" custScaleX="142925">
        <dgm:presLayoutVars>
          <dgm:chMax val="0"/>
          <dgm:chPref val="0"/>
          <dgm:bulletEnabled val="1"/>
        </dgm:presLayoutVars>
      </dgm:prSet>
      <dgm:spPr/>
      <dgm:t>
        <a:bodyPr/>
        <a:lstStyle/>
        <a:p>
          <a:endParaRPr lang="en-US"/>
        </a:p>
      </dgm:t>
    </dgm:pt>
    <dgm:pt modelId="{1EE020F4-EF89-4079-8979-8344B114740B}" type="pres">
      <dgm:prSet presAssocID="{E800FABE-D0A2-4C1B-B184-C520663363A4}" presName="circ6" presStyleLbl="vennNode1" presStyleIdx="5" presStyleCnt="7"/>
      <dgm:spPr/>
    </dgm:pt>
    <dgm:pt modelId="{F1414847-54BC-418C-98AD-A5983BC89B9A}" type="pres">
      <dgm:prSet presAssocID="{E800FABE-D0A2-4C1B-B184-C520663363A4}" presName="circ6Tx" presStyleLbl="revTx" presStyleIdx="0" presStyleCnt="0" custScaleX="130295">
        <dgm:presLayoutVars>
          <dgm:chMax val="0"/>
          <dgm:chPref val="0"/>
          <dgm:bulletEnabled val="1"/>
        </dgm:presLayoutVars>
      </dgm:prSet>
      <dgm:spPr/>
      <dgm:t>
        <a:bodyPr/>
        <a:lstStyle/>
        <a:p>
          <a:endParaRPr lang="en-US"/>
        </a:p>
      </dgm:t>
    </dgm:pt>
    <dgm:pt modelId="{D3391EB1-339A-483D-BAA7-C94477C7D6CF}" type="pres">
      <dgm:prSet presAssocID="{D033C67F-667D-491A-9D42-BF90894FCCF0}" presName="circ7" presStyleLbl="vennNode1" presStyleIdx="6" presStyleCnt="7"/>
      <dgm:spPr/>
    </dgm:pt>
    <dgm:pt modelId="{FD7EE0F2-BFE3-46A4-AC96-3FECD6CFEE58}" type="pres">
      <dgm:prSet presAssocID="{D033C67F-667D-491A-9D42-BF90894FCCF0}" presName="circ7Tx" presStyleLbl="revTx" presStyleIdx="0" presStyleCnt="0">
        <dgm:presLayoutVars>
          <dgm:chMax val="0"/>
          <dgm:chPref val="0"/>
          <dgm:bulletEnabled val="1"/>
        </dgm:presLayoutVars>
      </dgm:prSet>
      <dgm:spPr/>
      <dgm:t>
        <a:bodyPr/>
        <a:lstStyle/>
        <a:p>
          <a:endParaRPr lang="en-US"/>
        </a:p>
      </dgm:t>
    </dgm:pt>
  </dgm:ptLst>
  <dgm:cxnLst>
    <dgm:cxn modelId="{566E8D64-2183-4DD6-939A-7BCE42AF292F}" type="presOf" srcId="{C3FA103F-97AB-43CF-B6A1-442BFB52A7B1}" destId="{CD00F599-1E15-4B24-87CE-6292EEDE81A2}" srcOrd="0" destOrd="0" presId="urn:microsoft.com/office/officeart/2005/8/layout/venn1"/>
    <dgm:cxn modelId="{DA90F23D-5276-4483-9018-60032A8120BA}" type="presOf" srcId="{57D3482C-B91C-419A-8054-922D50AA40A5}" destId="{730F31CC-B176-4ED4-973B-AB7BE2467FB6}" srcOrd="0" destOrd="0" presId="urn:microsoft.com/office/officeart/2005/8/layout/venn1"/>
    <dgm:cxn modelId="{1CDB11F4-2769-4BA5-95BB-B2F2F18B5137}" type="presOf" srcId="{D033C67F-667D-491A-9D42-BF90894FCCF0}" destId="{FD7EE0F2-BFE3-46A4-AC96-3FECD6CFEE58}" srcOrd="0" destOrd="0" presId="urn:microsoft.com/office/officeart/2005/8/layout/venn1"/>
    <dgm:cxn modelId="{70E8AD93-07ED-403D-815C-7DD164B5CA5F}" srcId="{B545CF00-F4F6-4B3B-9DF0-9CD313DEAE6F}" destId="{0EC5B133-6B72-406D-9F2F-C4E3024BA0EC}" srcOrd="7" destOrd="0" parTransId="{608D4AA3-92A1-4184-899E-340F5179F432}" sibTransId="{D6F08573-903A-4717-A758-C305E64EDD70}"/>
    <dgm:cxn modelId="{FD44F4E1-D964-41ED-A167-E2CB7D115484}" srcId="{B545CF00-F4F6-4B3B-9DF0-9CD313DEAE6F}" destId="{D033C67F-667D-491A-9D42-BF90894FCCF0}" srcOrd="6" destOrd="0" parTransId="{B20CC60D-40A7-4D8C-BE60-2FBBFC90DCC9}" sibTransId="{EC0BB178-FAFE-4E56-8EB9-92BB915571B7}"/>
    <dgm:cxn modelId="{83778DDB-562C-4F45-BAB2-6E994262309F}" type="presOf" srcId="{E800FABE-D0A2-4C1B-B184-C520663363A4}" destId="{F1414847-54BC-418C-98AD-A5983BC89B9A}" srcOrd="0" destOrd="0" presId="urn:microsoft.com/office/officeart/2005/8/layout/venn1"/>
    <dgm:cxn modelId="{86B2D2BE-959A-41E6-AC55-2E731F0A070E}" type="presOf" srcId="{BD1BAE9D-751A-46BC-9AE8-352B4D73F2EC}" destId="{D3C5BE6B-A5F5-45D1-99D0-59D5CF2CDEF8}" srcOrd="0" destOrd="0" presId="urn:microsoft.com/office/officeart/2005/8/layout/venn1"/>
    <dgm:cxn modelId="{A36E7FB8-FC3B-4374-BCF6-FAEC3B483FD7}" srcId="{B545CF00-F4F6-4B3B-9DF0-9CD313DEAE6F}" destId="{5AAD4B64-05C5-4AF7-B104-A53535E57641}" srcOrd="2" destOrd="0" parTransId="{0BDCF879-4AEE-4E1E-9B7A-81059CC50570}" sibTransId="{2F441BE1-0506-4DDE-AB51-1562B809B9B8}"/>
    <dgm:cxn modelId="{AD283A96-94B1-4C52-AABD-4990DAE8B4E0}" srcId="{B545CF00-F4F6-4B3B-9DF0-9CD313DEAE6F}" destId="{E800FABE-D0A2-4C1B-B184-C520663363A4}" srcOrd="5" destOrd="0" parTransId="{70727C72-34DD-4565-9917-D1707851D42C}" sibTransId="{E5E1AB57-2DE2-4DE7-B343-36B480F6A150}"/>
    <dgm:cxn modelId="{C0A570DD-2062-418F-863F-E3DBE830F554}" srcId="{B545CF00-F4F6-4B3B-9DF0-9CD313DEAE6F}" destId="{C3FA103F-97AB-43CF-B6A1-442BFB52A7B1}" srcOrd="3" destOrd="0" parTransId="{D1E240CE-06CA-49A4-B1F0-FAC0F97EE125}" sibTransId="{CDD8222D-86F6-4E42-B115-A088CBB92ED1}"/>
    <dgm:cxn modelId="{4434EB3C-F57C-460F-BFE4-7939FD836B91}" srcId="{B545CF00-F4F6-4B3B-9DF0-9CD313DEAE6F}" destId="{57D3482C-B91C-419A-8054-922D50AA40A5}" srcOrd="0" destOrd="0" parTransId="{96720522-756C-498F-B5D7-4A07B21B7520}" sibTransId="{D89A90B9-D40F-46F1-AA88-5EF95514BA18}"/>
    <dgm:cxn modelId="{2195A26F-DCA4-48AD-869E-218E05C59CAD}" type="presOf" srcId="{9422774F-809C-4524-B8F1-C7C878057989}" destId="{CE0E48DC-3748-47DB-AC70-DE4077CEAE4F}" srcOrd="0" destOrd="0" presId="urn:microsoft.com/office/officeart/2005/8/layout/venn1"/>
    <dgm:cxn modelId="{49F59DD5-9D6F-4468-96B1-917324CA1B72}" srcId="{B545CF00-F4F6-4B3B-9DF0-9CD313DEAE6F}" destId="{BD1BAE9D-751A-46BC-9AE8-352B4D73F2EC}" srcOrd="4" destOrd="0" parTransId="{FDDC6540-26E8-42CD-A116-D1D79007E8D0}" sibTransId="{C8B08A39-B7B4-4F07-9B7A-63D39ACE7C79}"/>
    <dgm:cxn modelId="{B7DA151B-5E97-4039-9578-430793F26DF4}" srcId="{B545CF00-F4F6-4B3B-9DF0-9CD313DEAE6F}" destId="{9422774F-809C-4524-B8F1-C7C878057989}" srcOrd="1" destOrd="0" parTransId="{131ED17D-8CD0-4CD4-BF5B-2BFBCA4900FB}" sibTransId="{069F08DC-9780-48B4-BD8E-04C57D6F20DA}"/>
    <dgm:cxn modelId="{C4F99357-35D6-4B92-8070-1AB968D14B15}" type="presOf" srcId="{B545CF00-F4F6-4B3B-9DF0-9CD313DEAE6F}" destId="{7CCF75C0-D606-4A35-85BE-1FB1751B70CB}" srcOrd="0" destOrd="0" presId="urn:microsoft.com/office/officeart/2005/8/layout/venn1"/>
    <dgm:cxn modelId="{49BFAC75-1C33-4F0D-AF80-FD0DF3B56F94}" type="presOf" srcId="{5AAD4B64-05C5-4AF7-B104-A53535E57641}" destId="{7AA64BB7-3A15-4F60-B6FA-D13C61A99E73}" srcOrd="0" destOrd="0" presId="urn:microsoft.com/office/officeart/2005/8/layout/venn1"/>
    <dgm:cxn modelId="{6881D61B-2C2C-46D9-AAB6-8829CE53D245}" type="presParOf" srcId="{7CCF75C0-D606-4A35-85BE-1FB1751B70CB}" destId="{2F7B2E6B-BACC-45EF-A15E-AF15708FC272}" srcOrd="0" destOrd="0" presId="urn:microsoft.com/office/officeart/2005/8/layout/venn1"/>
    <dgm:cxn modelId="{26914420-C6FF-4C79-A8B2-AAE7A5CF3EC9}" type="presParOf" srcId="{7CCF75C0-D606-4A35-85BE-1FB1751B70CB}" destId="{730F31CC-B176-4ED4-973B-AB7BE2467FB6}" srcOrd="1" destOrd="0" presId="urn:microsoft.com/office/officeart/2005/8/layout/venn1"/>
    <dgm:cxn modelId="{648E0E5A-2387-4EF5-A17D-C4B1469ABBAC}" type="presParOf" srcId="{7CCF75C0-D606-4A35-85BE-1FB1751B70CB}" destId="{E0478B75-4536-4595-B03A-469769468F94}" srcOrd="2" destOrd="0" presId="urn:microsoft.com/office/officeart/2005/8/layout/venn1"/>
    <dgm:cxn modelId="{905E4A5A-E1ED-4A0C-AA04-DE217F944853}" type="presParOf" srcId="{7CCF75C0-D606-4A35-85BE-1FB1751B70CB}" destId="{CE0E48DC-3748-47DB-AC70-DE4077CEAE4F}" srcOrd="3" destOrd="0" presId="urn:microsoft.com/office/officeart/2005/8/layout/venn1"/>
    <dgm:cxn modelId="{B86B79E8-E43B-4656-A7DE-7F89A8493276}" type="presParOf" srcId="{7CCF75C0-D606-4A35-85BE-1FB1751B70CB}" destId="{CC742256-CCA8-407C-A244-CBB5731F6DF2}" srcOrd="4" destOrd="0" presId="urn:microsoft.com/office/officeart/2005/8/layout/venn1"/>
    <dgm:cxn modelId="{E6862DA7-5CCD-4B54-ABD0-8E5FAA3040AB}" type="presParOf" srcId="{7CCF75C0-D606-4A35-85BE-1FB1751B70CB}" destId="{7AA64BB7-3A15-4F60-B6FA-D13C61A99E73}" srcOrd="5" destOrd="0" presId="urn:microsoft.com/office/officeart/2005/8/layout/venn1"/>
    <dgm:cxn modelId="{F995EC99-88E2-46D4-8595-654A137BCDFC}" type="presParOf" srcId="{7CCF75C0-D606-4A35-85BE-1FB1751B70CB}" destId="{333E0588-33D2-42B7-A388-DE14EB3631B6}" srcOrd="6" destOrd="0" presId="urn:microsoft.com/office/officeart/2005/8/layout/venn1"/>
    <dgm:cxn modelId="{AF20F630-E702-4B8A-9191-2B48E64F5456}" type="presParOf" srcId="{7CCF75C0-D606-4A35-85BE-1FB1751B70CB}" destId="{CD00F599-1E15-4B24-87CE-6292EEDE81A2}" srcOrd="7" destOrd="0" presId="urn:microsoft.com/office/officeart/2005/8/layout/venn1"/>
    <dgm:cxn modelId="{1A9C4F6A-6652-4BE3-8A25-B11F10703C8B}" type="presParOf" srcId="{7CCF75C0-D606-4A35-85BE-1FB1751B70CB}" destId="{A81D269F-3CF1-4CB7-BBFF-60A43FB5599B}" srcOrd="8" destOrd="0" presId="urn:microsoft.com/office/officeart/2005/8/layout/venn1"/>
    <dgm:cxn modelId="{26F1ABD7-74FC-431E-8D26-14D512B4B829}" type="presParOf" srcId="{7CCF75C0-D606-4A35-85BE-1FB1751B70CB}" destId="{D3C5BE6B-A5F5-45D1-99D0-59D5CF2CDEF8}" srcOrd="9" destOrd="0" presId="urn:microsoft.com/office/officeart/2005/8/layout/venn1"/>
    <dgm:cxn modelId="{5A349F97-6433-4F2D-923A-0CFF21EE3CB7}" type="presParOf" srcId="{7CCF75C0-D606-4A35-85BE-1FB1751B70CB}" destId="{1EE020F4-EF89-4079-8979-8344B114740B}" srcOrd="10" destOrd="0" presId="urn:microsoft.com/office/officeart/2005/8/layout/venn1"/>
    <dgm:cxn modelId="{A7CA2D01-C46E-4BD5-9E3D-9F672D3EAD91}" type="presParOf" srcId="{7CCF75C0-D606-4A35-85BE-1FB1751B70CB}" destId="{F1414847-54BC-418C-98AD-A5983BC89B9A}" srcOrd="11" destOrd="0" presId="urn:microsoft.com/office/officeart/2005/8/layout/venn1"/>
    <dgm:cxn modelId="{76D1E4D9-AE74-43DC-AE17-01CB5231692B}" type="presParOf" srcId="{7CCF75C0-D606-4A35-85BE-1FB1751B70CB}" destId="{D3391EB1-339A-483D-BAA7-C94477C7D6CF}" srcOrd="12" destOrd="0" presId="urn:microsoft.com/office/officeart/2005/8/layout/venn1"/>
    <dgm:cxn modelId="{F89077A1-42E4-4B7A-81E9-E509AC35FDB9}" type="presParOf" srcId="{7CCF75C0-D606-4A35-85BE-1FB1751B70CB}" destId="{FD7EE0F2-BFE3-46A4-AC96-3FECD6CFEE58}"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2E6B-BACC-45EF-A15E-AF15708FC272}">
      <dsp:nvSpPr>
        <dsp:cNvPr id="0" name=""/>
        <dsp:cNvSpPr/>
      </dsp:nvSpPr>
      <dsp:spPr>
        <a:xfrm>
          <a:off x="4540407" y="1305091"/>
          <a:ext cx="1671911" cy="1672116"/>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30F31CC-B176-4ED4-973B-AB7BE2467FB6}">
      <dsp:nvSpPr>
        <dsp:cNvPr id="0" name=""/>
        <dsp:cNvSpPr/>
      </dsp:nvSpPr>
      <dsp:spPr bwMode="white">
        <a:xfrm>
          <a:off x="4418496" y="0"/>
          <a:ext cx="1915732" cy="1025209"/>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rgbClr val="00B0F0"/>
              </a:solidFill>
              <a:latin typeface="Times New Roman" panose="02020603050405020304" pitchFamily="18" charset="0"/>
              <a:cs typeface="Times New Roman" panose="02020603050405020304" pitchFamily="18" charset="0"/>
            </a:rPr>
            <a:t>Introduction </a:t>
          </a:r>
          <a:endParaRPr lang="en-IN" sz="2500" kern="1200" dirty="0">
            <a:solidFill>
              <a:srgbClr val="00B0F0"/>
            </a:solidFill>
            <a:latin typeface="Times New Roman" panose="02020603050405020304" pitchFamily="18" charset="0"/>
            <a:cs typeface="Times New Roman" panose="02020603050405020304" pitchFamily="18" charset="0"/>
          </a:endParaRPr>
        </a:p>
      </dsp:txBody>
      <dsp:txXfrm>
        <a:off x="4418496" y="0"/>
        <a:ext cx="1915732" cy="1025209"/>
      </dsp:txXfrm>
    </dsp:sp>
    <dsp:sp modelId="{E0478B75-4536-4595-B03A-469769468F94}">
      <dsp:nvSpPr>
        <dsp:cNvPr id="0" name=""/>
        <dsp:cNvSpPr/>
      </dsp:nvSpPr>
      <dsp:spPr>
        <a:xfrm>
          <a:off x="5030834" y="1540890"/>
          <a:ext cx="1671911" cy="1672116"/>
        </a:xfrm>
        <a:prstGeom prst="ellipse">
          <a:avLst/>
        </a:prstGeom>
        <a:solidFill>
          <a:schemeClr val="accent4">
            <a:alpha val="50000"/>
            <a:hueOff val="-1471880"/>
            <a:satOff val="4184"/>
            <a:lumOff val="333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CE0E48DC-3748-47DB-AC70-DE4077CEAE4F}">
      <dsp:nvSpPr>
        <dsp:cNvPr id="0" name=""/>
        <dsp:cNvSpPr/>
      </dsp:nvSpPr>
      <dsp:spPr bwMode="white">
        <a:xfrm>
          <a:off x="6908948" y="973949"/>
          <a:ext cx="1811237" cy="1127730"/>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rgbClr val="92D050"/>
              </a:solidFill>
              <a:latin typeface="Times New Roman" panose="02020603050405020304" pitchFamily="18" charset="0"/>
              <a:cs typeface="Times New Roman" panose="02020603050405020304" pitchFamily="18" charset="0"/>
            </a:rPr>
            <a:t>Objective </a:t>
          </a:r>
          <a:endParaRPr lang="en-IN" sz="2500" kern="1200" dirty="0">
            <a:solidFill>
              <a:srgbClr val="92D050"/>
            </a:solidFill>
            <a:latin typeface="Times New Roman" panose="02020603050405020304" pitchFamily="18" charset="0"/>
            <a:cs typeface="Times New Roman" panose="02020603050405020304" pitchFamily="18" charset="0"/>
          </a:endParaRPr>
        </a:p>
      </dsp:txBody>
      <dsp:txXfrm>
        <a:off x="6908948" y="973949"/>
        <a:ext cx="1811237" cy="1127730"/>
      </dsp:txXfrm>
    </dsp:sp>
    <dsp:sp modelId="{CC742256-CCA8-407C-A244-CBB5731F6DF2}">
      <dsp:nvSpPr>
        <dsp:cNvPr id="0" name=""/>
        <dsp:cNvSpPr/>
      </dsp:nvSpPr>
      <dsp:spPr>
        <a:xfrm>
          <a:off x="5151351" y="2071435"/>
          <a:ext cx="1671911" cy="1672116"/>
        </a:xfrm>
        <a:prstGeom prst="ellipse">
          <a:avLst/>
        </a:prstGeom>
        <a:solidFill>
          <a:schemeClr val="accent4">
            <a:alpha val="50000"/>
            <a:hueOff val="-2943761"/>
            <a:satOff val="8369"/>
            <a:lumOff val="666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AA64BB7-3A15-4F60-B6FA-D13C61A99E73}">
      <dsp:nvSpPr>
        <dsp:cNvPr id="0" name=""/>
        <dsp:cNvSpPr/>
      </dsp:nvSpPr>
      <dsp:spPr bwMode="white">
        <a:xfrm>
          <a:off x="7083106" y="2409242"/>
          <a:ext cx="1776406" cy="1204621"/>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rgbClr val="002060"/>
              </a:solidFill>
              <a:latin typeface="Times New Roman" panose="02020603050405020304" pitchFamily="18" charset="0"/>
              <a:cs typeface="Times New Roman" panose="02020603050405020304" pitchFamily="18" charset="0"/>
            </a:rPr>
            <a:t>Applications</a:t>
          </a:r>
          <a:endParaRPr lang="en-IN" sz="2500" kern="1200" dirty="0">
            <a:solidFill>
              <a:srgbClr val="002060"/>
            </a:solidFill>
            <a:latin typeface="Times New Roman" panose="02020603050405020304" pitchFamily="18" charset="0"/>
            <a:cs typeface="Times New Roman" panose="02020603050405020304" pitchFamily="18" charset="0"/>
          </a:endParaRPr>
        </a:p>
      </dsp:txBody>
      <dsp:txXfrm>
        <a:off x="7083106" y="2409242"/>
        <a:ext cx="1776406" cy="1204621"/>
      </dsp:txXfrm>
    </dsp:sp>
    <dsp:sp modelId="{333E0588-33D2-42B7-A388-DE14EB3631B6}">
      <dsp:nvSpPr>
        <dsp:cNvPr id="0" name=""/>
        <dsp:cNvSpPr/>
      </dsp:nvSpPr>
      <dsp:spPr>
        <a:xfrm>
          <a:off x="4812092" y="2496897"/>
          <a:ext cx="1671911" cy="1672116"/>
        </a:xfrm>
        <a:prstGeom prst="ellipse">
          <a:avLst/>
        </a:prstGeom>
        <a:solidFill>
          <a:schemeClr val="accent4">
            <a:alpha val="50000"/>
            <a:hueOff val="-4415641"/>
            <a:satOff val="12553"/>
            <a:lumOff val="1000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CD00F599-1E15-4B24-87CE-6292EEDE81A2}">
      <dsp:nvSpPr>
        <dsp:cNvPr id="0" name=""/>
        <dsp:cNvSpPr/>
      </dsp:nvSpPr>
      <dsp:spPr bwMode="white">
        <a:xfrm>
          <a:off x="6316813" y="4023947"/>
          <a:ext cx="1915732" cy="1102100"/>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rgbClr val="7030A0"/>
              </a:solidFill>
              <a:latin typeface="Times New Roman" panose="02020603050405020304" pitchFamily="18" charset="0"/>
              <a:cs typeface="Times New Roman" panose="02020603050405020304" pitchFamily="18" charset="0"/>
            </a:rPr>
            <a:t>Work done  </a:t>
          </a:r>
          <a:endParaRPr lang="en-IN" sz="2500" kern="1200" dirty="0">
            <a:solidFill>
              <a:srgbClr val="7030A0"/>
            </a:solidFill>
            <a:latin typeface="Times New Roman" panose="02020603050405020304" pitchFamily="18" charset="0"/>
            <a:cs typeface="Times New Roman" panose="02020603050405020304" pitchFamily="18" charset="0"/>
          </a:endParaRPr>
        </a:p>
      </dsp:txBody>
      <dsp:txXfrm>
        <a:off x="6316813" y="4023947"/>
        <a:ext cx="1915732" cy="1102100"/>
      </dsp:txXfrm>
    </dsp:sp>
    <dsp:sp modelId="{A81D269F-3CF1-4CB7-BBFF-60A43FB5599B}">
      <dsp:nvSpPr>
        <dsp:cNvPr id="0" name=""/>
        <dsp:cNvSpPr/>
      </dsp:nvSpPr>
      <dsp:spPr>
        <a:xfrm>
          <a:off x="4268721" y="2496897"/>
          <a:ext cx="1671911" cy="1672116"/>
        </a:xfrm>
        <a:prstGeom prst="ellipse">
          <a:avLst/>
        </a:prstGeom>
        <a:solidFill>
          <a:schemeClr val="accent4">
            <a:alpha val="50000"/>
            <a:hueOff val="-5887522"/>
            <a:satOff val="16737"/>
            <a:lumOff val="1333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D3C5BE6B-A5F5-45D1-99D0-59D5CF2CDEF8}">
      <dsp:nvSpPr>
        <dsp:cNvPr id="0" name=""/>
        <dsp:cNvSpPr/>
      </dsp:nvSpPr>
      <dsp:spPr bwMode="white">
        <a:xfrm>
          <a:off x="2109016" y="4023947"/>
          <a:ext cx="2738060" cy="1102100"/>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chemeClr val="accent6">
                  <a:lumMod val="50000"/>
                </a:schemeClr>
              </a:solidFill>
              <a:latin typeface="Times New Roman" panose="02020603050405020304" pitchFamily="18" charset="0"/>
              <a:cs typeface="Times New Roman" panose="02020603050405020304" pitchFamily="18" charset="0"/>
            </a:rPr>
            <a:t>Preparation Of Samples</a:t>
          </a:r>
        </a:p>
      </dsp:txBody>
      <dsp:txXfrm>
        <a:off x="2109016" y="4023947"/>
        <a:ext cx="2738060" cy="1102100"/>
      </dsp:txXfrm>
    </dsp:sp>
    <dsp:sp modelId="{1EE020F4-EF89-4079-8979-8344B114740B}">
      <dsp:nvSpPr>
        <dsp:cNvPr id="0" name=""/>
        <dsp:cNvSpPr/>
      </dsp:nvSpPr>
      <dsp:spPr>
        <a:xfrm>
          <a:off x="3929462" y="2071435"/>
          <a:ext cx="1671911" cy="1672116"/>
        </a:xfrm>
        <a:prstGeom prst="ellipse">
          <a:avLst/>
        </a:prstGeom>
        <a:solidFill>
          <a:schemeClr val="accent4">
            <a:alpha val="50000"/>
            <a:hueOff val="-7359402"/>
            <a:satOff val="20922"/>
            <a:lumOff val="1666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F1414847-54BC-418C-98AD-A5983BC89B9A}">
      <dsp:nvSpPr>
        <dsp:cNvPr id="0" name=""/>
        <dsp:cNvSpPr/>
      </dsp:nvSpPr>
      <dsp:spPr bwMode="white">
        <a:xfrm>
          <a:off x="1624132" y="2409242"/>
          <a:ext cx="2314568" cy="1204621"/>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solidFill>
                <a:srgbClr val="FF66FF"/>
              </a:solidFill>
              <a:latin typeface="Times New Roman" panose="02020603050405020304" pitchFamily="18" charset="0"/>
              <a:cs typeface="Times New Roman" panose="02020603050405020304" pitchFamily="18" charset="0"/>
            </a:rPr>
            <a:t>Specification</a:t>
          </a:r>
        </a:p>
      </dsp:txBody>
      <dsp:txXfrm>
        <a:off x="1624132" y="2409242"/>
        <a:ext cx="2314568" cy="1204621"/>
      </dsp:txXfrm>
    </dsp:sp>
    <dsp:sp modelId="{D3391EB1-339A-483D-BAA7-C94477C7D6CF}">
      <dsp:nvSpPr>
        <dsp:cNvPr id="0" name=""/>
        <dsp:cNvSpPr/>
      </dsp:nvSpPr>
      <dsp:spPr>
        <a:xfrm>
          <a:off x="4049979" y="1540890"/>
          <a:ext cx="1671911" cy="1672116"/>
        </a:xfrm>
        <a:prstGeom prst="ellipse">
          <a:avLst/>
        </a:prstGeom>
        <a:solidFill>
          <a:schemeClr val="accent4">
            <a:alpha val="50000"/>
            <a:hueOff val="-8831283"/>
            <a:satOff val="25106"/>
            <a:lumOff val="2000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FD7EE0F2-BFE3-46A4-AC96-3FECD6CFEE58}">
      <dsp:nvSpPr>
        <dsp:cNvPr id="0" name=""/>
        <dsp:cNvSpPr/>
      </dsp:nvSpPr>
      <dsp:spPr bwMode="white">
        <a:xfrm>
          <a:off x="2032539" y="973949"/>
          <a:ext cx="1811237" cy="1127730"/>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a:latin typeface="Times New Roman" panose="02020603050405020304" pitchFamily="18" charset="0"/>
              <a:cs typeface="Times New Roman" panose="02020603050405020304" pitchFamily="18" charset="0"/>
            </a:rPr>
            <a:t>Result </a:t>
          </a:r>
        </a:p>
      </dsp:txBody>
      <dsp:txXfrm>
        <a:off x="2032539" y="973949"/>
        <a:ext cx="1811237" cy="112773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5/3/2023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4" name="Footer Placeholder 3"/>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7" name="Picture Placeholder 2"/>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dirty="0"/>
              <a:t>PRESENTATION TITLE</a:t>
            </a:r>
          </a:p>
        </p:txBody>
      </p:sp>
      <p:sp>
        <p:nvSpPr>
          <p:cNvPr id="9" name="Slide Number Placeholder 8"/>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 name="Footer Placeholder 2"/>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F91729D4-A164-47A3-830D-E792BCE699E4}"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2.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1101" y="119907"/>
            <a:ext cx="7001763" cy="816077"/>
          </a:xfrm>
        </p:spPr>
        <p:txBody>
          <a:bodyPr/>
          <a:lstStyle/>
          <a:p>
            <a:pPr algn="ctr"/>
            <a:r>
              <a:rPr lang="en-US" sz="2600" b="1" dirty="0">
                <a:latin typeface="Times New Roman" panose="02020603050405020304" pitchFamily="18" charset="0"/>
                <a:cs typeface="Times New Roman" panose="02020603050405020304" pitchFamily="18" charset="0"/>
              </a:rPr>
              <a:t>Presentation on major project</a:t>
            </a:r>
          </a:p>
        </p:txBody>
      </p:sp>
      <p:pic>
        <p:nvPicPr>
          <p:cNvPr id="7" name="Picture Placeholder 6"/>
          <p:cNvPicPr>
            <a:picLocks noGrp="1" noChangeAspect="1"/>
          </p:cNvPicPr>
          <p:nvPr>
            <p:ph type="pic" sz="quarter" idx="11"/>
          </p:nvPr>
        </p:nvPicPr>
        <p:blipFill rotWithShape="1">
          <a:blip r:embed="rId2"/>
          <a:srcRect r="3050" b="11308"/>
          <a:stretch>
            <a:fillRect/>
          </a:stretch>
        </p:blipFill>
        <p:spPr>
          <a:xfrm rot="5400000">
            <a:off x="6699438" y="1459384"/>
            <a:ext cx="5119928" cy="4227605"/>
          </a:xfrm>
        </p:spPr>
      </p:pic>
      <p:pic>
        <p:nvPicPr>
          <p:cNvPr id="2" name="Picture Placeholder 6"/>
          <p:cNvPicPr>
            <a:picLocks noChangeAspect="1"/>
          </p:cNvPicPr>
          <p:nvPr/>
        </p:nvPicPr>
        <p:blipFill>
          <a:blip r:embed="rId3"/>
          <a:srcRect/>
          <a:stretch>
            <a:fillRect/>
          </a:stretch>
        </p:blipFill>
        <p:spPr>
          <a:xfrm>
            <a:off x="7768060" y="1215161"/>
            <a:ext cx="4011794" cy="4917989"/>
          </a:xfrm>
          <a:prstGeom prst="rect">
            <a:avLst/>
          </a:prstGeom>
        </p:spPr>
      </p:pic>
      <p:pic>
        <p:nvPicPr>
          <p:cNvPr id="3" name="Picture Placeholder 6"/>
          <p:cNvPicPr>
            <a:picLocks noChangeAspect="1"/>
          </p:cNvPicPr>
          <p:nvPr/>
        </p:nvPicPr>
        <p:blipFill>
          <a:blip r:embed="rId4"/>
          <a:srcRect/>
          <a:stretch>
            <a:fillRect/>
          </a:stretch>
        </p:blipFill>
        <p:spPr>
          <a:xfrm>
            <a:off x="8383274" y="1857791"/>
            <a:ext cx="3781500" cy="4514431"/>
          </a:xfrm>
          <a:prstGeom prst="rect">
            <a:avLst/>
          </a:prstGeom>
        </p:spPr>
      </p:pic>
      <p:pic>
        <p:nvPicPr>
          <p:cNvPr id="6" name="Picture 5"/>
          <p:cNvPicPr>
            <a:picLocks noChangeAspect="1"/>
          </p:cNvPicPr>
          <p:nvPr/>
        </p:nvPicPr>
        <p:blipFill>
          <a:blip r:embed="rId5"/>
          <a:stretch>
            <a:fillRect/>
          </a:stretch>
        </p:blipFill>
        <p:spPr>
          <a:xfrm>
            <a:off x="1143272" y="1255075"/>
            <a:ext cx="5200339" cy="2889754"/>
          </a:xfrm>
          <a:prstGeom prst="rect">
            <a:avLst/>
          </a:prstGeom>
        </p:spPr>
      </p:pic>
      <p:sp>
        <p:nvSpPr>
          <p:cNvPr id="8" name="Rectangle 7"/>
          <p:cNvSpPr/>
          <p:nvPr/>
        </p:nvSpPr>
        <p:spPr>
          <a:xfrm>
            <a:off x="-6474" y="4416147"/>
            <a:ext cx="7309338" cy="800219"/>
          </a:xfrm>
          <a:prstGeom prst="rect">
            <a:avLst/>
          </a:prstGeom>
        </p:spPr>
        <p:txBody>
          <a:bodyPr wrap="square">
            <a:spAutoFit/>
          </a:bodyPr>
          <a:lstStyle/>
          <a:p>
            <a:pPr algn="ctr">
              <a:lnSpc>
                <a:spcPct val="115000"/>
              </a:lnSpc>
            </a:pPr>
            <a:r>
              <a:rPr lang="en-US" sz="2000" dirty="0">
                <a:latin typeface="Times New Roman" panose="02020603050405020304" pitchFamily="18" charset="0"/>
                <a:ea typeface="Maven Pro"/>
                <a:cs typeface="Times New Roman" panose="02020603050405020304" pitchFamily="18" charset="0"/>
                <a:sym typeface="Maven Pro"/>
              </a:rPr>
              <a:t>Course Coordinator</a:t>
            </a: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Dr. </a:t>
            </a:r>
            <a:r>
              <a:rPr lang="en-IN"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Hitesh Sharma</a:t>
            </a:r>
            <a:r>
              <a:rPr lang="en-IN" alt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lnSpc>
                <a:spcPct val="115000"/>
              </a:lnSpc>
            </a:pPr>
            <a:r>
              <a:rPr lang="en-US" sz="2000" dirty="0">
                <a:latin typeface="Times New Roman" panose="02020603050405020304" pitchFamily="18" charset="0"/>
                <a:ea typeface="Maven Pro"/>
                <a:cs typeface="Times New Roman" panose="02020603050405020304" pitchFamily="18" charset="0"/>
                <a:sym typeface="Maven Pro"/>
              </a:rPr>
              <a:t>Under the Guidance of:</a:t>
            </a:r>
            <a:r>
              <a:rPr lang="en-IN" sz="2000" dirty="0">
                <a:latin typeface="Times New Roman" panose="02020603050405020304" pitchFamily="18" charset="0"/>
                <a:cs typeface="Times New Roman" panose="02020603050405020304" pitchFamily="18" charset="0"/>
                <a:sym typeface="Maven Pro"/>
              </a:rPr>
              <a:t> </a:t>
            </a: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Dr. Pawan Kumar Rakesh</a:t>
            </a:r>
            <a:endParaRPr lang="en-IN" sz="2000" dirty="0">
              <a:latin typeface="Times New Roman" panose="02020603050405020304" pitchFamily="18" charset="0"/>
              <a:cs typeface="Times New Roman" panose="02020603050405020304" pitchFamily="18" charset="0"/>
            </a:endParaRPr>
          </a:p>
        </p:txBody>
      </p:sp>
      <p:sp>
        <p:nvSpPr>
          <p:cNvPr id="9" name="Text Box 1"/>
          <p:cNvSpPr txBox="1">
            <a:spLocks noGrp="1"/>
          </p:cNvSpPr>
          <p:nvPr>
            <p:ph type="body" sz="quarter" idx="10"/>
          </p:nvPr>
        </p:nvSpPr>
        <p:spPr>
          <a:xfrm>
            <a:off x="609033" y="5466910"/>
            <a:ext cx="5597058" cy="771814"/>
          </a:xfrm>
          <a:prstGeom prst="rect">
            <a:avLst/>
          </a:prstGeom>
          <a:noFill/>
        </p:spPr>
        <p:txBody>
          <a:bodyPr wrap="square" rtlCol="0">
            <a:spAutoFit/>
          </a:bodyPr>
          <a:lstStyle/>
          <a:p>
            <a:pPr algn="ctr">
              <a:lnSpc>
                <a:spcPct val="115000"/>
              </a:lnSpc>
              <a:spcBef>
                <a:spcPts val="0"/>
              </a:spcBef>
              <a:spcAft>
                <a:spcPts val="0"/>
              </a:spcAft>
            </a:pPr>
            <a:r>
              <a:rPr lang="en-IN" altLang="en-US" b="1" dirty="0">
                <a:solidFill>
                  <a:schemeClr val="tx1"/>
                </a:solidFill>
                <a:latin typeface="Times New Roman" panose="02020603050405020304" pitchFamily="18" charset="0"/>
                <a:cs typeface="Times New Roman" panose="02020603050405020304" pitchFamily="18" charset="0"/>
              </a:rPr>
              <a:t>Abhishek Dixit (BT20MEC007)</a:t>
            </a:r>
          </a:p>
          <a:p>
            <a:pPr algn="ctr">
              <a:lnSpc>
                <a:spcPct val="115000"/>
              </a:lnSpc>
              <a:spcBef>
                <a:spcPts val="0"/>
              </a:spcBef>
              <a:spcAft>
                <a:spcPts val="0"/>
              </a:spcAft>
            </a:pPr>
            <a:r>
              <a:rPr lang="en-IN" altLang="en-US" b="1" dirty="0">
                <a:solidFill>
                  <a:schemeClr val="tx1"/>
                </a:solidFill>
                <a:latin typeface="Times New Roman" panose="02020603050405020304" pitchFamily="18" charset="0"/>
                <a:cs typeface="Times New Roman" panose="02020603050405020304" pitchFamily="18" charset="0"/>
              </a:rPr>
              <a:t>Satyam Singh Gurjar (BT20MEC008)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598309" y="6238363"/>
            <a:ext cx="2725993" cy="365125"/>
          </a:xfrm>
        </p:spPr>
        <p:txBody>
          <a:bodyPr/>
          <a:lstStyle/>
          <a:p>
            <a:fld id="{F91729D4-A164-47A3-830D-E792BCE699E4}" type="slidenum">
              <a:rPr lang="en-US" smtClean="0"/>
              <a:t>10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70131321"/>
              </p:ext>
            </p:extLst>
          </p:nvPr>
        </p:nvGraphicFramePr>
        <p:xfrm>
          <a:off x="2068449" y="1548580"/>
          <a:ext cx="7591744" cy="3996810"/>
        </p:xfrm>
        <a:graphic>
          <a:graphicData uri="http://schemas.openxmlformats.org/drawingml/2006/table">
            <a:tbl>
              <a:tblPr/>
              <a:tblGrid>
                <a:gridCol w="3578640">
                  <a:extLst>
                    <a:ext uri="{9D8B030D-6E8A-4147-A177-3AD203B41FA5}">
                      <a16:colId xmlns:a16="http://schemas.microsoft.com/office/drawing/2014/main" val="2172872219"/>
                    </a:ext>
                  </a:extLst>
                </a:gridCol>
                <a:gridCol w="1999381">
                  <a:extLst>
                    <a:ext uri="{9D8B030D-6E8A-4147-A177-3AD203B41FA5}">
                      <a16:colId xmlns:a16="http://schemas.microsoft.com/office/drawing/2014/main" val="3346510654"/>
                    </a:ext>
                  </a:extLst>
                </a:gridCol>
                <a:gridCol w="2013723">
                  <a:extLst>
                    <a:ext uri="{9D8B030D-6E8A-4147-A177-3AD203B41FA5}">
                      <a16:colId xmlns:a16="http://schemas.microsoft.com/office/drawing/2014/main" val="1576656521"/>
                    </a:ext>
                  </a:extLst>
                </a:gridCol>
              </a:tblGrid>
              <a:tr h="444090">
                <a:tc>
                  <a:txBody>
                    <a:bodyPr/>
                    <a:lstStyle/>
                    <a:p>
                      <a:pPr algn="ctr">
                        <a:lnSpc>
                          <a:spcPts val="1895"/>
                        </a:lnSpc>
                        <a:spcAft>
                          <a:spcPts val="0"/>
                        </a:spcAft>
                      </a:pPr>
                      <a:r>
                        <a:rPr lang="en-IN" sz="2000" b="1" dirty="0">
                          <a:effectLst/>
                          <a:latin typeface="Times New Roman" panose="02020603050405020304" pitchFamily="18" charset="0"/>
                        </a:rPr>
                        <a:t>Properties</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b="1">
                          <a:effectLst/>
                          <a:latin typeface="Times New Roman" panose="02020603050405020304" pitchFamily="18" charset="0"/>
                        </a:rPr>
                        <a:t>Metric</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b="1">
                          <a:effectLst/>
                          <a:latin typeface="Times New Roman" panose="02020603050405020304" pitchFamily="18" charset="0"/>
                        </a:rPr>
                        <a:t>Imperial</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199258"/>
                  </a:ext>
                </a:extLst>
              </a:tr>
              <a:tr h="444090">
                <a:tc>
                  <a:txBody>
                    <a:bodyPr/>
                    <a:lstStyle/>
                    <a:p>
                      <a:pPr algn="ctr">
                        <a:lnSpc>
                          <a:spcPts val="1895"/>
                        </a:lnSpc>
                        <a:spcAft>
                          <a:spcPts val="0"/>
                        </a:spcAft>
                      </a:pPr>
                      <a:r>
                        <a:rPr lang="en-IN" sz="2000" dirty="0">
                          <a:effectLst/>
                          <a:latin typeface="Times New Roman" panose="02020603050405020304" pitchFamily="18" charset="0"/>
                        </a:rPr>
                        <a:t>Tensile strength</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310 MPa</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45000 psi</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7104985"/>
                  </a:ext>
                </a:extLst>
              </a:tr>
              <a:tr h="444090">
                <a:tc>
                  <a:txBody>
                    <a:bodyPr/>
                    <a:lstStyle/>
                    <a:p>
                      <a:pPr algn="ctr">
                        <a:lnSpc>
                          <a:spcPts val="1895"/>
                        </a:lnSpc>
                        <a:spcAft>
                          <a:spcPts val="0"/>
                        </a:spcAft>
                      </a:pPr>
                      <a:r>
                        <a:rPr lang="en-IN" sz="2000">
                          <a:effectLst/>
                          <a:latin typeface="Times New Roman" panose="02020603050405020304" pitchFamily="18" charset="0"/>
                        </a:rPr>
                        <a:t>Yield strength</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276 MPa</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40000 psi</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7673329"/>
                  </a:ext>
                </a:extLst>
              </a:tr>
              <a:tr h="444090">
                <a:tc>
                  <a:txBody>
                    <a:bodyPr/>
                    <a:lstStyle/>
                    <a:p>
                      <a:pPr algn="ctr">
                        <a:lnSpc>
                          <a:spcPts val="1895"/>
                        </a:lnSpc>
                        <a:spcAft>
                          <a:spcPts val="0"/>
                        </a:spcAft>
                      </a:pPr>
                      <a:r>
                        <a:rPr lang="en-IN" sz="2000">
                          <a:effectLst/>
                          <a:latin typeface="Times New Roman" panose="02020603050405020304" pitchFamily="18" charset="0"/>
                        </a:rPr>
                        <a:t>Shear strength</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207 MPa</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30000 psi</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053679"/>
                  </a:ext>
                </a:extLst>
              </a:tr>
              <a:tr h="444090">
                <a:tc>
                  <a:txBody>
                    <a:bodyPr/>
                    <a:lstStyle/>
                    <a:p>
                      <a:pPr algn="ctr">
                        <a:lnSpc>
                          <a:spcPts val="1895"/>
                        </a:lnSpc>
                        <a:spcAft>
                          <a:spcPts val="0"/>
                        </a:spcAft>
                      </a:pPr>
                      <a:r>
                        <a:rPr lang="en-IN" sz="2000">
                          <a:effectLst/>
                          <a:latin typeface="Times New Roman" panose="02020603050405020304" pitchFamily="18" charset="0"/>
                        </a:rPr>
                        <a:t>Fatigue strength</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96.5 MPa</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14000 psi</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9532428"/>
                  </a:ext>
                </a:extLst>
              </a:tr>
              <a:tr h="444090">
                <a:tc>
                  <a:txBody>
                    <a:bodyPr/>
                    <a:lstStyle/>
                    <a:p>
                      <a:pPr algn="ctr">
                        <a:lnSpc>
                          <a:spcPts val="1895"/>
                        </a:lnSpc>
                        <a:spcAft>
                          <a:spcPts val="0"/>
                        </a:spcAft>
                      </a:pPr>
                      <a:r>
                        <a:rPr lang="en-IN" sz="2000">
                          <a:effectLst/>
                          <a:latin typeface="Times New Roman" panose="02020603050405020304" pitchFamily="18" charset="0"/>
                        </a:rPr>
                        <a:t>Elastic modulus</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dirty="0">
                          <a:effectLst/>
                          <a:latin typeface="Times New Roman" panose="02020603050405020304" pitchFamily="18" charset="0"/>
                        </a:rPr>
                        <a:t>68.9 GPa</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dirty="0">
                          <a:effectLst/>
                          <a:latin typeface="Times New Roman" panose="02020603050405020304" pitchFamily="18" charset="0"/>
                        </a:rPr>
                        <a:t>10000 ksi</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1478"/>
                  </a:ext>
                </a:extLst>
              </a:tr>
              <a:tr h="444090">
                <a:tc>
                  <a:txBody>
                    <a:bodyPr/>
                    <a:lstStyle/>
                    <a:p>
                      <a:pPr algn="ctr">
                        <a:lnSpc>
                          <a:spcPts val="1895"/>
                        </a:lnSpc>
                        <a:spcAft>
                          <a:spcPts val="0"/>
                        </a:spcAft>
                      </a:pPr>
                      <a:r>
                        <a:rPr lang="en-IN" sz="2000">
                          <a:effectLst/>
                          <a:latin typeface="Times New Roman" panose="02020603050405020304" pitchFamily="18" charset="0"/>
                        </a:rPr>
                        <a:t>Poisson's ratio</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0.33</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0.33</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0348303"/>
                  </a:ext>
                </a:extLst>
              </a:tr>
              <a:tr h="444090">
                <a:tc>
                  <a:txBody>
                    <a:bodyPr/>
                    <a:lstStyle/>
                    <a:p>
                      <a:pPr algn="ctr">
                        <a:lnSpc>
                          <a:spcPts val="1895"/>
                        </a:lnSpc>
                        <a:spcAft>
                          <a:spcPts val="0"/>
                        </a:spcAft>
                      </a:pPr>
                      <a:r>
                        <a:rPr lang="en-IN" sz="2000">
                          <a:effectLst/>
                          <a:latin typeface="Times New Roman" panose="02020603050405020304" pitchFamily="18" charset="0"/>
                        </a:rPr>
                        <a:t>Elongation</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12-17%</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12-17%</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866475"/>
                  </a:ext>
                </a:extLst>
              </a:tr>
              <a:tr h="444090">
                <a:tc>
                  <a:txBody>
                    <a:bodyPr/>
                    <a:lstStyle/>
                    <a:p>
                      <a:pPr algn="ctr">
                        <a:lnSpc>
                          <a:spcPts val="1895"/>
                        </a:lnSpc>
                        <a:spcAft>
                          <a:spcPts val="0"/>
                        </a:spcAft>
                      </a:pPr>
                      <a:r>
                        <a:rPr lang="en-IN" sz="2000" dirty="0">
                          <a:effectLst/>
                          <a:latin typeface="Times New Roman" panose="02020603050405020304" pitchFamily="18" charset="0"/>
                        </a:rPr>
                        <a:t>Hardness, </a:t>
                      </a:r>
                      <a:r>
                        <a:rPr lang="en-IN" sz="2000" dirty="0" err="1">
                          <a:effectLst/>
                          <a:latin typeface="Times New Roman" panose="02020603050405020304" pitchFamily="18" charset="0"/>
                        </a:rPr>
                        <a:t>Brinell</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a:effectLst/>
                          <a:latin typeface="Times New Roman" panose="02020603050405020304" pitchFamily="18" charset="0"/>
                        </a:rPr>
                        <a:t>95</a:t>
                      </a:r>
                      <a:endParaRPr lang="en-IN" sz="180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95"/>
                        </a:lnSpc>
                        <a:spcAft>
                          <a:spcPts val="0"/>
                        </a:spcAft>
                      </a:pPr>
                      <a:r>
                        <a:rPr lang="en-IN" sz="2000" dirty="0">
                          <a:effectLst/>
                          <a:latin typeface="Times New Roman" panose="02020603050405020304" pitchFamily="18" charset="0"/>
                        </a:rPr>
                        <a:t>95</a:t>
                      </a:r>
                      <a:endParaRPr lang="en-IN" sz="1800" dirty="0">
                        <a:effectLst/>
                        <a:latin typeface="Calibri" panose="020F050202020403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426544"/>
                  </a:ext>
                </a:extLst>
              </a:tr>
            </a:tbl>
          </a:graphicData>
        </a:graphic>
      </p:graphicFrame>
      <p:sp>
        <p:nvSpPr>
          <p:cNvPr id="7" name="TextBox 6"/>
          <p:cNvSpPr txBox="1"/>
          <p:nvPr/>
        </p:nvSpPr>
        <p:spPr>
          <a:xfrm>
            <a:off x="1076632" y="855607"/>
            <a:ext cx="8583561" cy="553998"/>
          </a:xfrm>
          <a:prstGeom prst="rect">
            <a:avLst/>
          </a:prstGeom>
          <a:noFill/>
        </p:spPr>
        <p:txBody>
          <a:bodyPr wrap="square" rtlCol="0">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Mechanical properties of Aluminum Alloy 6061-T6 [5]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09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a:solidFill>
                  <a:schemeClr val="tx1"/>
                </a:solidFill>
                <a:latin typeface="Times New Roman" panose="02020603050405020304" pitchFamily="18" charset="0"/>
                <a:cs typeface="Times New Roman" panose="02020603050405020304" pitchFamily="18" charset="0"/>
              </a:rPr>
              <a:t>Galvanized Iron Sheet</a:t>
            </a:r>
          </a:p>
        </p:txBody>
      </p:sp>
      <p:sp>
        <p:nvSpPr>
          <p:cNvPr id="4" name="Slide Number Placeholder 3"/>
          <p:cNvSpPr>
            <a:spLocks noGrp="1"/>
          </p:cNvSpPr>
          <p:nvPr>
            <p:ph type="sldNum" sz="quarter" idx="12"/>
          </p:nvPr>
        </p:nvSpPr>
        <p:spPr/>
        <p:txBody>
          <a:bodyPr/>
          <a:lstStyle/>
          <a:p>
            <a:fld id="{F91729D4-A164-47A3-830D-E792BCE699E4}" type="slidenum">
              <a:rPr lang="en-US" smtClean="0"/>
              <a:t>11</a:t>
            </a:fld>
            <a:endParaRPr lang="en-US" dirty="0"/>
          </a:p>
        </p:txBody>
      </p:sp>
      <p:sp>
        <p:nvSpPr>
          <p:cNvPr id="5" name="TextBox 4"/>
          <p:cNvSpPr txBox="1"/>
          <p:nvPr/>
        </p:nvSpPr>
        <p:spPr>
          <a:xfrm>
            <a:off x="861551" y="1066801"/>
            <a:ext cx="10468897" cy="240065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GI sheets are typically made of cold-rolled carbon steel that has been coated with zinc to protect against corrosion. The most common type of GI sheet is hot-dip galvanized steel, which is produced by immersing the steel in a bath of molten zinc.</a:t>
            </a:r>
          </a:p>
          <a:p>
            <a:pPr algn="just">
              <a:lnSpc>
                <a:spcPct val="150000"/>
              </a:lnSpc>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Mechanical properties of Galvanized Iron (Grade 33)[5]</a:t>
            </a:r>
          </a:p>
          <a:p>
            <a:pPr algn="just">
              <a:lnSpc>
                <a:spcPct val="150000"/>
              </a:lnSpc>
            </a:pPr>
            <a:endParaRPr lang="en-IN" sz="20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8064925"/>
              </p:ext>
            </p:extLst>
          </p:nvPr>
        </p:nvGraphicFramePr>
        <p:xfrm>
          <a:off x="2341981" y="3268678"/>
          <a:ext cx="7508035" cy="2940395"/>
        </p:xfrm>
        <a:graphic>
          <a:graphicData uri="http://schemas.openxmlformats.org/drawingml/2006/table">
            <a:tbl>
              <a:tblPr>
                <a:tableStyleId>{5C22544A-7EE6-4342-B048-85BDC9FD1C3A}</a:tableStyleId>
              </a:tblPr>
              <a:tblGrid>
                <a:gridCol w="3026535">
                  <a:extLst>
                    <a:ext uri="{9D8B030D-6E8A-4147-A177-3AD203B41FA5}">
                      <a16:colId xmlns:a16="http://schemas.microsoft.com/office/drawing/2014/main" val="3038169222"/>
                    </a:ext>
                  </a:extLst>
                </a:gridCol>
                <a:gridCol w="2060620">
                  <a:extLst>
                    <a:ext uri="{9D8B030D-6E8A-4147-A177-3AD203B41FA5}">
                      <a16:colId xmlns:a16="http://schemas.microsoft.com/office/drawing/2014/main" val="3117092290"/>
                    </a:ext>
                  </a:extLst>
                </a:gridCol>
                <a:gridCol w="2420880">
                  <a:extLst>
                    <a:ext uri="{9D8B030D-6E8A-4147-A177-3AD203B41FA5}">
                      <a16:colId xmlns:a16="http://schemas.microsoft.com/office/drawing/2014/main" val="351032075"/>
                    </a:ext>
                  </a:extLst>
                </a:gridCol>
              </a:tblGrid>
              <a:tr h="588079">
                <a:tc>
                  <a:txBody>
                    <a:bodyPr/>
                    <a:lstStyle/>
                    <a:p>
                      <a:pPr algn="ctr">
                        <a:lnSpc>
                          <a:spcPct val="107000"/>
                        </a:lnSpc>
                        <a:spcAft>
                          <a:spcPts val="565"/>
                        </a:spcAft>
                      </a:pPr>
                      <a:r>
                        <a:rPr lang="en-IN" sz="2000" b="1" dirty="0">
                          <a:latin typeface="Times New Roman" panose="02020603050405020304" pitchFamily="18" charset="0"/>
                          <a:cs typeface="Times New Roman" panose="02020603050405020304" pitchFamily="18" charset="0"/>
                        </a:rPr>
                        <a:t>Mechanical Properties</a:t>
                      </a:r>
                    </a:p>
                  </a:txBody>
                  <a:tcPr marL="19050" marR="47625">
                    <a:solidFill>
                      <a:srgbClr val="FF66FF"/>
                    </a:solidFill>
                  </a:tcPr>
                </a:tc>
                <a:tc>
                  <a:txBody>
                    <a:bodyPr/>
                    <a:lstStyle/>
                    <a:p>
                      <a:pPr algn="ctr">
                        <a:lnSpc>
                          <a:spcPct val="107000"/>
                        </a:lnSpc>
                        <a:spcAft>
                          <a:spcPts val="565"/>
                        </a:spcAft>
                      </a:pPr>
                      <a:r>
                        <a:rPr lang="en-IN" sz="2000" b="1">
                          <a:latin typeface="Times New Roman" panose="02020603050405020304" pitchFamily="18" charset="0"/>
                          <a:cs typeface="Times New Roman" panose="02020603050405020304" pitchFamily="18" charset="0"/>
                        </a:rPr>
                        <a:t>Metric</a:t>
                      </a:r>
                    </a:p>
                  </a:txBody>
                  <a:tcPr marL="19050" marR="47625">
                    <a:solidFill>
                      <a:srgbClr val="FF66FF"/>
                    </a:solidFill>
                  </a:tcPr>
                </a:tc>
                <a:tc>
                  <a:txBody>
                    <a:bodyPr/>
                    <a:lstStyle/>
                    <a:p>
                      <a:pPr algn="ctr">
                        <a:lnSpc>
                          <a:spcPct val="107000"/>
                        </a:lnSpc>
                        <a:spcAft>
                          <a:spcPts val="565"/>
                        </a:spcAft>
                      </a:pPr>
                      <a:r>
                        <a:rPr lang="en-IN" sz="2000" b="1" dirty="0">
                          <a:latin typeface="Times New Roman" panose="02020603050405020304" pitchFamily="18" charset="0"/>
                          <a:cs typeface="Times New Roman" panose="02020603050405020304" pitchFamily="18" charset="0"/>
                        </a:rPr>
                        <a:t>English</a:t>
                      </a:r>
                    </a:p>
                  </a:txBody>
                  <a:tcPr marL="19050" marR="47625">
                    <a:solidFill>
                      <a:srgbClr val="FF66FF"/>
                    </a:solidFill>
                  </a:tcPr>
                </a:tc>
                <a:extLst>
                  <a:ext uri="{0D108BD9-81ED-4DB2-BD59-A6C34878D82A}">
                    <a16:rowId xmlns:a16="http://schemas.microsoft.com/office/drawing/2014/main" val="3636892454"/>
                  </a:ext>
                </a:extLst>
              </a:tr>
              <a:tr h="588079">
                <a:tc>
                  <a:txBody>
                    <a:bodyPr/>
                    <a:lstStyle/>
                    <a:p>
                      <a:pPr algn="ctr">
                        <a:lnSpc>
                          <a:spcPct val="107000"/>
                        </a:lnSpc>
                        <a:spcAft>
                          <a:spcPts val="565"/>
                        </a:spcAft>
                      </a:pPr>
                      <a:r>
                        <a:rPr lang="en-IN" sz="2000">
                          <a:latin typeface="Times New Roman" panose="02020603050405020304" pitchFamily="18" charset="0"/>
                          <a:cs typeface="Times New Roman" panose="02020603050405020304" pitchFamily="18" charset="0"/>
                        </a:rPr>
                        <a:t>Modulus of Elasticity</a:t>
                      </a:r>
                    </a:p>
                  </a:txBody>
                  <a:tcPr marL="19050" marR="19050">
                    <a:solidFill>
                      <a:srgbClr val="FF66FF"/>
                    </a:solidFill>
                  </a:tcPr>
                </a:tc>
                <a:tc>
                  <a:txBody>
                    <a:bodyPr/>
                    <a:lstStyle/>
                    <a:p>
                      <a:pPr algn="ctr">
                        <a:lnSpc>
                          <a:spcPct val="107000"/>
                        </a:lnSpc>
                        <a:spcAft>
                          <a:spcPts val="565"/>
                        </a:spcAft>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200</a:t>
                      </a:r>
                      <a:r>
                        <a:rPr lang="en-IN" sz="2000" baseline="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GPa</a:t>
                      </a:r>
                    </a:p>
                  </a:txBody>
                  <a:tcPr marL="19050" marR="19050">
                    <a:solidFill>
                      <a:srgbClr val="FF66FF"/>
                    </a:solidFill>
                  </a:tcPr>
                </a:tc>
                <a:tc>
                  <a:txBody>
                    <a:bodyPr/>
                    <a:lstStyle/>
                    <a:p>
                      <a:pPr algn="ctr">
                        <a:lnSpc>
                          <a:spcPct val="107000"/>
                        </a:lnSpc>
                        <a:spcAft>
                          <a:spcPts val="565"/>
                        </a:spcAft>
                      </a:pPr>
                      <a:r>
                        <a:rPr lang="en-IN" sz="2000" dirty="0">
                          <a:latin typeface="Times New Roman" panose="02020603050405020304" pitchFamily="18" charset="0"/>
                          <a:cs typeface="Times New Roman" panose="02020603050405020304" pitchFamily="18" charset="0"/>
                        </a:rPr>
                        <a:t>29000 ksi</a:t>
                      </a:r>
                    </a:p>
                  </a:txBody>
                  <a:tcPr marL="19050" marR="19050">
                    <a:solidFill>
                      <a:srgbClr val="FF66FF"/>
                    </a:solidFill>
                  </a:tcPr>
                </a:tc>
                <a:extLst>
                  <a:ext uri="{0D108BD9-81ED-4DB2-BD59-A6C34878D82A}">
                    <a16:rowId xmlns:a16="http://schemas.microsoft.com/office/drawing/2014/main" val="3072530147"/>
                  </a:ext>
                </a:extLst>
              </a:tr>
              <a:tr h="588079">
                <a:tc>
                  <a:txBody>
                    <a:bodyPr/>
                    <a:lstStyle/>
                    <a:p>
                      <a:pPr algn="ctr">
                        <a:lnSpc>
                          <a:spcPct val="107000"/>
                        </a:lnSpc>
                        <a:spcAft>
                          <a:spcPts val="565"/>
                        </a:spcAft>
                      </a:pPr>
                      <a:r>
                        <a:rPr lang="en-IN" sz="2000">
                          <a:latin typeface="Times New Roman" panose="02020603050405020304" pitchFamily="18" charset="0"/>
                          <a:cs typeface="Times New Roman" panose="02020603050405020304" pitchFamily="18" charset="0"/>
                        </a:rPr>
                        <a:t>Bulk Modulus</a:t>
                      </a:r>
                    </a:p>
                  </a:txBody>
                  <a:tcPr marL="19050" marR="19050">
                    <a:solidFill>
                      <a:srgbClr val="FF66FF"/>
                    </a:solidFill>
                  </a:tcPr>
                </a:tc>
                <a:tc>
                  <a:txBody>
                    <a:bodyPr/>
                    <a:lstStyle/>
                    <a:p>
                      <a:pPr algn="ctr">
                        <a:lnSpc>
                          <a:spcPct val="107000"/>
                        </a:lnSpc>
                        <a:spcAft>
                          <a:spcPts val="565"/>
                        </a:spcAft>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160 GPa</a:t>
                      </a:r>
                    </a:p>
                  </a:txBody>
                  <a:tcPr marL="19050" marR="19050">
                    <a:solidFill>
                      <a:srgbClr val="FF66FF"/>
                    </a:solidFill>
                  </a:tcPr>
                </a:tc>
                <a:tc>
                  <a:txBody>
                    <a:bodyPr/>
                    <a:lstStyle/>
                    <a:p>
                      <a:pPr algn="ctr">
                        <a:lnSpc>
                          <a:spcPct val="107000"/>
                        </a:lnSpc>
                        <a:spcAft>
                          <a:spcPts val="565"/>
                        </a:spcAft>
                      </a:pPr>
                      <a:r>
                        <a:rPr lang="en-IN" sz="2000" dirty="0">
                          <a:latin typeface="Times New Roman" panose="02020603050405020304" pitchFamily="18" charset="0"/>
                          <a:cs typeface="Times New Roman" panose="02020603050405020304" pitchFamily="18" charset="0"/>
                        </a:rPr>
                        <a:t>23200</a:t>
                      </a:r>
                      <a:r>
                        <a:rPr lang="en-IN" sz="2000" baseline="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ksi</a:t>
                      </a:r>
                    </a:p>
                  </a:txBody>
                  <a:tcPr marL="19050" marR="19050">
                    <a:solidFill>
                      <a:srgbClr val="FF66FF"/>
                    </a:solidFill>
                  </a:tcPr>
                </a:tc>
                <a:extLst>
                  <a:ext uri="{0D108BD9-81ED-4DB2-BD59-A6C34878D82A}">
                    <a16:rowId xmlns:a16="http://schemas.microsoft.com/office/drawing/2014/main" val="3136528325"/>
                  </a:ext>
                </a:extLst>
              </a:tr>
              <a:tr h="588079">
                <a:tc>
                  <a:txBody>
                    <a:bodyPr/>
                    <a:lstStyle/>
                    <a:p>
                      <a:pPr algn="ctr">
                        <a:lnSpc>
                          <a:spcPct val="107000"/>
                        </a:lnSpc>
                        <a:spcAft>
                          <a:spcPts val="565"/>
                        </a:spcAft>
                      </a:pPr>
                      <a:r>
                        <a:rPr lang="en-IN" sz="2000">
                          <a:latin typeface="Times New Roman" panose="02020603050405020304" pitchFamily="18" charset="0"/>
                          <a:cs typeface="Times New Roman" panose="02020603050405020304" pitchFamily="18" charset="0"/>
                        </a:rPr>
                        <a:t>Poissons Ratio</a:t>
                      </a:r>
                    </a:p>
                  </a:txBody>
                  <a:tcPr marL="19050" marR="19050">
                    <a:solidFill>
                      <a:srgbClr val="FF66FF"/>
                    </a:solidFill>
                  </a:tcPr>
                </a:tc>
                <a:tc>
                  <a:txBody>
                    <a:bodyPr/>
                    <a:lstStyle/>
                    <a:p>
                      <a:pPr algn="ctr">
                        <a:lnSpc>
                          <a:spcPct val="107000"/>
                        </a:lnSpc>
                        <a:spcAft>
                          <a:spcPts val="565"/>
                        </a:spcAft>
                      </a:pPr>
                      <a:r>
                        <a:rPr lang="en-IN" sz="2000">
                          <a:solidFill>
                            <a:schemeClr val="tx1">
                              <a:lumMod val="95000"/>
                              <a:lumOff val="5000"/>
                            </a:schemeClr>
                          </a:solidFill>
                          <a:latin typeface="Times New Roman" panose="02020603050405020304" pitchFamily="18" charset="0"/>
                          <a:cs typeface="Times New Roman" panose="02020603050405020304" pitchFamily="18" charset="0"/>
                        </a:rPr>
                        <a:t>0.29</a:t>
                      </a:r>
                    </a:p>
                  </a:txBody>
                  <a:tcPr marL="19050" marR="19050">
                    <a:solidFill>
                      <a:srgbClr val="FF66FF"/>
                    </a:solidFill>
                  </a:tcPr>
                </a:tc>
                <a:tc>
                  <a:txBody>
                    <a:bodyPr/>
                    <a:lstStyle/>
                    <a:p>
                      <a:pPr algn="ctr">
                        <a:lnSpc>
                          <a:spcPct val="107000"/>
                        </a:lnSpc>
                        <a:spcAft>
                          <a:spcPts val="565"/>
                        </a:spcAft>
                      </a:pPr>
                      <a:r>
                        <a:rPr lang="en-IN" sz="2000">
                          <a:latin typeface="Times New Roman" panose="02020603050405020304" pitchFamily="18" charset="0"/>
                          <a:cs typeface="Times New Roman" panose="02020603050405020304" pitchFamily="18" charset="0"/>
                        </a:rPr>
                        <a:t>0.29</a:t>
                      </a:r>
                    </a:p>
                  </a:txBody>
                  <a:tcPr marL="19050" marR="19050">
                    <a:solidFill>
                      <a:srgbClr val="FF66FF"/>
                    </a:solidFill>
                  </a:tcPr>
                </a:tc>
                <a:extLst>
                  <a:ext uri="{0D108BD9-81ED-4DB2-BD59-A6C34878D82A}">
                    <a16:rowId xmlns:a16="http://schemas.microsoft.com/office/drawing/2014/main" val="2491708387"/>
                  </a:ext>
                </a:extLst>
              </a:tr>
              <a:tr h="588079">
                <a:tc>
                  <a:txBody>
                    <a:bodyPr/>
                    <a:lstStyle/>
                    <a:p>
                      <a:pPr algn="ctr">
                        <a:lnSpc>
                          <a:spcPct val="107000"/>
                        </a:lnSpc>
                        <a:spcAft>
                          <a:spcPts val="565"/>
                        </a:spcAft>
                      </a:pPr>
                      <a:r>
                        <a:rPr lang="en-IN" sz="2000" dirty="0">
                          <a:latin typeface="Times New Roman" panose="02020603050405020304" pitchFamily="18" charset="0"/>
                          <a:cs typeface="Times New Roman" panose="02020603050405020304" pitchFamily="18" charset="0"/>
                        </a:rPr>
                        <a:t>Shear Modulus</a:t>
                      </a:r>
                    </a:p>
                  </a:txBody>
                  <a:tcPr marL="19050" marR="19050">
                    <a:solidFill>
                      <a:srgbClr val="FF66FF"/>
                    </a:solidFill>
                  </a:tcPr>
                </a:tc>
                <a:tc>
                  <a:txBody>
                    <a:bodyPr/>
                    <a:lstStyle/>
                    <a:p>
                      <a:pPr algn="ctr">
                        <a:lnSpc>
                          <a:spcPct val="107000"/>
                        </a:lnSpc>
                        <a:spcAft>
                          <a:spcPts val="565"/>
                        </a:spcAft>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80.0 GPa</a:t>
                      </a:r>
                    </a:p>
                  </a:txBody>
                  <a:tcPr marL="19050" marR="19050">
                    <a:solidFill>
                      <a:srgbClr val="FF66FF"/>
                    </a:solidFill>
                  </a:tcPr>
                </a:tc>
                <a:tc>
                  <a:txBody>
                    <a:bodyPr/>
                    <a:lstStyle/>
                    <a:p>
                      <a:pPr algn="ctr">
                        <a:lnSpc>
                          <a:spcPct val="107000"/>
                        </a:lnSpc>
                        <a:spcAft>
                          <a:spcPts val="565"/>
                        </a:spcAft>
                      </a:pPr>
                      <a:r>
                        <a:rPr lang="en-IN" sz="2000" dirty="0">
                          <a:latin typeface="Times New Roman" panose="02020603050405020304" pitchFamily="18" charset="0"/>
                          <a:cs typeface="Times New Roman" panose="02020603050405020304" pitchFamily="18" charset="0"/>
                        </a:rPr>
                        <a:t>11600</a:t>
                      </a:r>
                      <a:r>
                        <a:rPr lang="en-IN" sz="2000" baseline="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ksi</a:t>
                      </a:r>
                    </a:p>
                  </a:txBody>
                  <a:tcPr marL="19050" marR="19050">
                    <a:solidFill>
                      <a:srgbClr val="FF66FF"/>
                    </a:solidFill>
                  </a:tcPr>
                </a:tc>
                <a:extLst>
                  <a:ext uri="{0D108BD9-81ED-4DB2-BD59-A6C34878D82A}">
                    <a16:rowId xmlns:a16="http://schemas.microsoft.com/office/drawing/2014/main" val="2572757766"/>
                  </a:ext>
                </a:extLst>
              </a:tr>
            </a:tbl>
          </a:graphicData>
        </a:graphic>
      </p:graphicFrame>
    </p:spTree>
    <p:extLst>
      <p:ext uri="{BB962C8B-B14F-4D97-AF65-F5344CB8AC3E}">
        <p14:creationId xmlns:p14="http://schemas.microsoft.com/office/powerpoint/2010/main" val="45174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91729D4-A164-47A3-830D-E792BCE699E4}" type="slidenum">
              <a:rPr lang="en-US" smtClean="0"/>
              <a:t>12</a:t>
            </a:fld>
            <a:endParaRPr lang="en-US" dirty="0"/>
          </a:p>
        </p:txBody>
      </p:sp>
      <p:sp>
        <p:nvSpPr>
          <p:cNvPr id="7" name="TextBox 6"/>
          <p:cNvSpPr txBox="1"/>
          <p:nvPr/>
        </p:nvSpPr>
        <p:spPr>
          <a:xfrm>
            <a:off x="870154" y="604684"/>
            <a:ext cx="5132439" cy="5170646"/>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Cut the Galvanized Iron sheets into dimensions of 200*25 mm2 with a snipping tool. The thickness of the Galvanized sheet is 0.6 mm. Then, prepare 18 samples of Galvanized Iron and 36 Aluminum sheets because to maintain uniformity in the thickness of both sheets, so take we used two aluminum sheets, one coir composite sample, and one galvanized iron sheet. Figure 5 shows the samples of Aluminum sheets and galvanized sheets. So, the total thickness of the combined sample is 4.2 mm.</a:t>
            </a:r>
            <a:endParaRPr lang="en-IN" sz="2000" dirty="0">
              <a:latin typeface="Times New Roman" panose="02020603050405020304" pitchFamily="18" charset="0"/>
              <a:cs typeface="Times New Roman" panose="02020603050405020304" pitchFamily="18" charset="0"/>
            </a:endParaRPr>
          </a:p>
        </p:txBody>
      </p:sp>
      <p:pic>
        <p:nvPicPr>
          <p:cNvPr id="8" name="Picture 7"/>
          <p:cNvPicPr>
            <a:picLocks noGrp="1" noChangeAspect="1"/>
          </p:cNvPicPr>
          <p:nvPr/>
        </p:nvPicPr>
        <p:blipFill>
          <a:blip r:embed="rId2"/>
          <a:srcRect t="34443" b="34443"/>
          <a:stretch>
            <a:fillRect/>
          </a:stretch>
        </p:blipFill>
        <p:spPr>
          <a:xfrm>
            <a:off x="6354026" y="1189568"/>
            <a:ext cx="4513148" cy="3120113"/>
          </a:xfrm>
          <a:prstGeom prst="rect">
            <a:avLst/>
          </a:prstGeom>
          <a:ln w="6350">
            <a:solidFill>
              <a:schemeClr val="tx1"/>
            </a:solidFill>
          </a:ln>
        </p:spPr>
      </p:pic>
      <p:sp>
        <p:nvSpPr>
          <p:cNvPr id="10" name="TextBox 9"/>
          <p:cNvSpPr txBox="1"/>
          <p:nvPr/>
        </p:nvSpPr>
        <p:spPr>
          <a:xfrm>
            <a:off x="6563032" y="4675239"/>
            <a:ext cx="4304142"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5: Galvanized Iron sheets and  Al alloy sheets</a:t>
            </a:r>
          </a:p>
        </p:txBody>
      </p:sp>
    </p:spTree>
    <p:extLst>
      <p:ext uri="{BB962C8B-B14F-4D97-AF65-F5344CB8AC3E}">
        <p14:creationId xmlns:p14="http://schemas.microsoft.com/office/powerpoint/2010/main" val="223030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a:solidFill>
                  <a:schemeClr val="tx1">
                    <a:lumMod val="95000"/>
                    <a:lumOff val="5000"/>
                  </a:schemeClr>
                </a:solidFill>
                <a:latin typeface="Times New Roman" panose="02020603050405020304" pitchFamily="18" charset="0"/>
                <a:cs typeface="Times New Roman" panose="02020603050405020304" pitchFamily="18" charset="0"/>
              </a:rPr>
              <a:t>Joining techniques</a:t>
            </a:r>
          </a:p>
        </p:txBody>
      </p:sp>
      <p:sp>
        <p:nvSpPr>
          <p:cNvPr id="4" name="Slide Number Placeholder 3"/>
          <p:cNvSpPr>
            <a:spLocks noGrp="1"/>
          </p:cNvSpPr>
          <p:nvPr>
            <p:ph type="sldNum" sz="quarter" idx="12"/>
          </p:nvPr>
        </p:nvSpPr>
        <p:spPr/>
        <p:txBody>
          <a:bodyPr/>
          <a:lstStyle/>
          <a:p>
            <a:fld id="{F91729D4-A164-47A3-830D-E792BCE699E4}" type="slidenum">
              <a:rPr lang="en-US" smtClean="0"/>
              <a:t>13</a:t>
            </a:fld>
            <a:endParaRPr lang="en-US" dirty="0"/>
          </a:p>
        </p:txBody>
      </p:sp>
      <p:sp>
        <p:nvSpPr>
          <p:cNvPr id="7" name="TextBox 6"/>
          <p:cNvSpPr txBox="1"/>
          <p:nvPr/>
        </p:nvSpPr>
        <p:spPr>
          <a:xfrm>
            <a:off x="914401" y="1183600"/>
            <a:ext cx="9969909"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Mechanical Fastening </a:t>
            </a: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pic>
        <p:nvPicPr>
          <p:cNvPr id="8" name="Picture 7"/>
          <p:cNvPicPr>
            <a:picLocks noGrp="1" noChangeAspect="1"/>
          </p:cNvPicPr>
          <p:nvPr/>
        </p:nvPicPr>
        <p:blipFill>
          <a:blip r:embed="rId2"/>
          <a:srcRect t="29625" b="29625"/>
          <a:stretch>
            <a:fillRect/>
          </a:stretch>
        </p:blipFill>
        <p:spPr>
          <a:xfrm>
            <a:off x="1611108" y="1891486"/>
            <a:ext cx="3043173" cy="2755485"/>
          </a:xfrm>
          <a:prstGeom prst="rect">
            <a:avLst/>
          </a:prstGeom>
        </p:spPr>
      </p:pic>
      <p:pic>
        <p:nvPicPr>
          <p:cNvPr id="9" name="Picture 8"/>
          <p:cNvPicPr>
            <a:picLocks noGrp="1" noChangeAspect="1"/>
          </p:cNvPicPr>
          <p:nvPr/>
        </p:nvPicPr>
        <p:blipFill>
          <a:blip r:embed="rId3"/>
          <a:srcRect l="25154" r="25154"/>
          <a:stretch>
            <a:fillRect/>
          </a:stretch>
        </p:blipFill>
        <p:spPr>
          <a:xfrm>
            <a:off x="7211961" y="1812384"/>
            <a:ext cx="3129678" cy="2834587"/>
          </a:xfrm>
          <a:prstGeom prst="rect">
            <a:avLst/>
          </a:prstGeom>
        </p:spPr>
      </p:pic>
      <p:sp>
        <p:nvSpPr>
          <p:cNvPr id="10" name="TextBox 9"/>
          <p:cNvSpPr txBox="1"/>
          <p:nvPr/>
        </p:nvSpPr>
        <p:spPr>
          <a:xfrm>
            <a:off x="1611108" y="5014452"/>
            <a:ext cx="3196866"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6: Joining through the Nut-Bolt technique</a:t>
            </a:r>
          </a:p>
        </p:txBody>
      </p:sp>
      <p:sp>
        <p:nvSpPr>
          <p:cNvPr id="11" name="TextBox 10"/>
          <p:cNvSpPr txBox="1"/>
          <p:nvPr/>
        </p:nvSpPr>
        <p:spPr>
          <a:xfrm>
            <a:off x="7211961" y="5016263"/>
            <a:ext cx="3129678"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7: Joining through the riveting technique</a:t>
            </a:r>
          </a:p>
        </p:txBody>
      </p:sp>
    </p:spTree>
    <p:extLst>
      <p:ext uri="{BB962C8B-B14F-4D97-AF65-F5344CB8AC3E}">
        <p14:creationId xmlns:p14="http://schemas.microsoft.com/office/powerpoint/2010/main" val="269519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Adhesive joining</a:t>
            </a:r>
          </a:p>
        </p:txBody>
      </p:sp>
      <p:sp>
        <p:nvSpPr>
          <p:cNvPr id="4" name="Slide Number Placeholder 3"/>
          <p:cNvSpPr>
            <a:spLocks noGrp="1"/>
          </p:cNvSpPr>
          <p:nvPr>
            <p:ph type="sldNum" sz="quarter" idx="12"/>
          </p:nvPr>
        </p:nvSpPr>
        <p:spPr/>
        <p:txBody>
          <a:bodyPr/>
          <a:lstStyle/>
          <a:p>
            <a:fld id="{F91729D4-A164-47A3-830D-E792BCE699E4}" type="slidenum">
              <a:rPr lang="en-US" smtClean="0"/>
              <a:t>14</a:t>
            </a:fld>
            <a:endParaRPr lang="en-US" dirty="0"/>
          </a:p>
        </p:txBody>
      </p:sp>
      <p:pic>
        <p:nvPicPr>
          <p:cNvPr id="7" name="Picture 6"/>
          <p:cNvPicPr>
            <a:picLocks noChangeAspect="1"/>
          </p:cNvPicPr>
          <p:nvPr/>
        </p:nvPicPr>
        <p:blipFill>
          <a:blip r:embed="rId2"/>
          <a:srcRect l="25154" r="25154"/>
          <a:stretch>
            <a:fillRect/>
          </a:stretch>
        </p:blipFill>
        <p:spPr>
          <a:xfrm>
            <a:off x="1109663" y="1274576"/>
            <a:ext cx="3845795" cy="2833977"/>
          </a:xfrm>
          <a:prstGeom prst="rect">
            <a:avLst/>
          </a:prstGeom>
        </p:spPr>
      </p:pic>
      <p:sp>
        <p:nvSpPr>
          <p:cNvPr id="8" name="TextBox 7"/>
          <p:cNvSpPr txBox="1"/>
          <p:nvPr/>
        </p:nvSpPr>
        <p:spPr>
          <a:xfrm>
            <a:off x="1321747" y="4316329"/>
            <a:ext cx="3421626"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8: Joining through the adhesive technique </a:t>
            </a:r>
          </a:p>
        </p:txBody>
      </p:sp>
      <p:sp>
        <p:nvSpPr>
          <p:cNvPr id="10" name="TextBox 9"/>
          <p:cNvSpPr txBox="1"/>
          <p:nvPr/>
        </p:nvSpPr>
        <p:spPr>
          <a:xfrm>
            <a:off x="5589639" y="2035277"/>
            <a:ext cx="4498258" cy="1477328"/>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Epoxy is suitable for bonding both metal and composite materials. Epoxy is used with a hardener in a ratio of 1:10.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40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109663" y="475824"/>
            <a:ext cx="9972675" cy="567873"/>
          </a:xfrm>
        </p:spPr>
        <p:txBody>
          <a:bodyPr/>
          <a:lstStyle/>
          <a:p>
            <a:r>
              <a:rPr lang="en-IN" sz="3000" b="1" dirty="0">
                <a:solidFill>
                  <a:schemeClr val="tx1"/>
                </a:solidFill>
                <a:latin typeface="Times New Roman" panose="02020603050405020304" pitchFamily="18" charset="0"/>
                <a:cs typeface="Times New Roman" panose="02020603050405020304" pitchFamily="18" charset="0"/>
              </a:rPr>
              <a:t>Materials Used </a:t>
            </a:r>
          </a:p>
        </p:txBody>
      </p:sp>
      <p:sp>
        <p:nvSpPr>
          <p:cNvPr id="14" name="Slide Number Placeholder 13"/>
          <p:cNvSpPr>
            <a:spLocks noGrp="1"/>
          </p:cNvSpPr>
          <p:nvPr>
            <p:ph type="sldNum" sz="quarter" idx="12"/>
          </p:nvPr>
        </p:nvSpPr>
        <p:spPr/>
        <p:txBody>
          <a:bodyPr/>
          <a:lstStyle/>
          <a:p>
            <a:fld id="{F91729D4-A164-47A3-830D-E792BCE699E4}" type="slidenum">
              <a:rPr lang="en-US" smtClean="0"/>
              <a:t>15</a:t>
            </a:fld>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3808962902"/>
              </p:ext>
            </p:extLst>
          </p:nvPr>
        </p:nvGraphicFramePr>
        <p:xfrm>
          <a:off x="1109663" y="1133568"/>
          <a:ext cx="9972675" cy="5037480"/>
        </p:xfrm>
        <a:graphic>
          <a:graphicData uri="http://schemas.openxmlformats.org/drawingml/2006/table">
            <a:tbl>
              <a:tblPr firstRow="1" bandRow="1">
                <a:tableStyleId>{5C22544A-7EE6-4342-B048-85BDC9FD1C3A}</a:tableStyleId>
              </a:tblPr>
              <a:tblGrid>
                <a:gridCol w="939429">
                  <a:extLst>
                    <a:ext uri="{9D8B030D-6E8A-4147-A177-3AD203B41FA5}">
                      <a16:colId xmlns:a16="http://schemas.microsoft.com/office/drawing/2014/main" val="20000"/>
                    </a:ext>
                  </a:extLst>
                </a:gridCol>
                <a:gridCol w="4841596">
                  <a:extLst>
                    <a:ext uri="{9D8B030D-6E8A-4147-A177-3AD203B41FA5}">
                      <a16:colId xmlns:a16="http://schemas.microsoft.com/office/drawing/2014/main" val="20001"/>
                    </a:ext>
                  </a:extLst>
                </a:gridCol>
                <a:gridCol w="4191650">
                  <a:extLst>
                    <a:ext uri="{9D8B030D-6E8A-4147-A177-3AD203B41FA5}">
                      <a16:colId xmlns:a16="http://schemas.microsoft.com/office/drawing/2014/main" val="20002"/>
                    </a:ext>
                  </a:extLst>
                </a:gridCol>
              </a:tblGrid>
              <a:tr h="375459">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Material</a:t>
                      </a:r>
                      <a:r>
                        <a:rPr lang="en-IN" sz="2000" b="1" baseline="0" dirty="0">
                          <a:solidFill>
                            <a:schemeClr val="tx1"/>
                          </a:solidFill>
                          <a:latin typeface="Times New Roman" panose="02020603050405020304" pitchFamily="18" charset="0"/>
                          <a:cs typeface="Times New Roman" panose="02020603050405020304" pitchFamily="18" charset="0"/>
                        </a:rPr>
                        <a:t> </a:t>
                      </a:r>
                      <a:endParaRPr lang="en-IN"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solidFill>
                            <a:schemeClr val="tx1"/>
                          </a:solidFill>
                          <a:latin typeface="Times New Roman" panose="02020603050405020304" pitchFamily="18" charset="0"/>
                          <a:cs typeface="Times New Roman" panose="02020603050405020304" pitchFamily="18" charset="0"/>
                        </a:rPr>
                        <a:t>Specification</a:t>
                      </a:r>
                      <a:r>
                        <a:rPr lang="en-IN" sz="2000" b="1" baseline="0" dirty="0">
                          <a:solidFill>
                            <a:schemeClr val="tx1"/>
                          </a:solidFill>
                          <a:latin typeface="Times New Roman" panose="02020603050405020304" pitchFamily="18" charset="0"/>
                          <a:cs typeface="Times New Roman" panose="02020603050405020304" pitchFamily="18" charset="0"/>
                        </a:rPr>
                        <a:t> </a:t>
                      </a:r>
                      <a:endParaRPr lang="en-IN"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06510">
                <a:tc>
                  <a:txBody>
                    <a:bodyPr/>
                    <a:lstStyle/>
                    <a:p>
                      <a:r>
                        <a:rPr lang="en-IN" sz="1800" b="0" dirty="0">
                          <a:latin typeface="Times New Roman" panose="02020603050405020304" pitchFamily="18" charset="0"/>
                          <a:cs typeface="Times New Roman" panose="02020603050405020304" pitchFamily="18" charset="0"/>
                        </a:rPr>
                        <a:t>1.</a:t>
                      </a:r>
                    </a:p>
                    <a:p>
                      <a:endParaRPr lang="en-IN" sz="18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b="0" dirty="0">
                          <a:latin typeface="Times New Roman" panose="02020603050405020304" pitchFamily="18" charset="0"/>
                          <a:cs typeface="Times New Roman" panose="02020603050405020304" pitchFamily="18" charset="0"/>
                        </a:rPr>
                        <a:t>Aluminium</a:t>
                      </a:r>
                      <a:r>
                        <a:rPr lang="en-IN" sz="2000" b="0" baseline="0" dirty="0">
                          <a:latin typeface="Times New Roman" panose="02020603050405020304" pitchFamily="18" charset="0"/>
                          <a:cs typeface="Times New Roman" panose="02020603050405020304" pitchFamily="18" charset="0"/>
                        </a:rPr>
                        <a:t>  Alloy (T6 6061)</a:t>
                      </a:r>
                      <a:endParaRPr lang="en-IN" sz="20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b="0" dirty="0">
                          <a:latin typeface="Times New Roman" panose="02020603050405020304" pitchFamily="18" charset="0"/>
                          <a:cs typeface="Times New Roman" panose="02020603050405020304" pitchFamily="18" charset="0"/>
                        </a:rPr>
                        <a:t>250*25*0.3 mm^3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06510">
                <a:tc>
                  <a:txBody>
                    <a:bodyPr/>
                    <a:lstStyle/>
                    <a:p>
                      <a:r>
                        <a:rPr lang="en-IN" sz="1800" b="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dirty="0">
                          <a:latin typeface="Times New Roman" panose="02020603050405020304" pitchFamily="18" charset="0"/>
                          <a:cs typeface="Times New Roman" panose="02020603050405020304" pitchFamily="18" charset="0"/>
                        </a:rPr>
                        <a:t>Galvanized</a:t>
                      </a:r>
                      <a:r>
                        <a:rPr lang="en-IN" sz="1800" b="0" baseline="0" dirty="0">
                          <a:latin typeface="Times New Roman" panose="02020603050405020304" pitchFamily="18" charset="0"/>
                          <a:cs typeface="Times New Roman" panose="02020603050405020304" pitchFamily="18" charset="0"/>
                        </a:rPr>
                        <a:t> iron </a:t>
                      </a:r>
                      <a:endParaRPr lang="en-IN" sz="18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ASTM  A653 G90</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250*25*0.6 mm^3</a:t>
                      </a:r>
                      <a:endParaRPr lang="en-IN" sz="18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46242">
                <a:tc>
                  <a:txBody>
                    <a:bodyPr/>
                    <a:lstStyle/>
                    <a:p>
                      <a:r>
                        <a:rPr lang="en-IN"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Nut Bolt </a:t>
                      </a:r>
                    </a:p>
                    <a:p>
                      <a:endParaRPr lang="en-IN" b="0" dirty="0">
                        <a:latin typeface="Times New Roman" panose="02020603050405020304" pitchFamily="18" charset="0"/>
                        <a:cs typeface="Times New Roman" panose="02020603050405020304" pitchFamily="18" charset="0"/>
                      </a:endParaRPr>
                    </a:p>
                    <a:p>
                      <a:endParaRPr lang="en-IN" b="0" dirty="0">
                        <a:latin typeface="Times New Roman" panose="02020603050405020304" pitchFamily="18" charset="0"/>
                        <a:cs typeface="Times New Roman" panose="02020603050405020304" pitchFamily="18" charset="0"/>
                      </a:endParaRPr>
                    </a:p>
                    <a:p>
                      <a:r>
                        <a:rPr lang="en-IN" b="0" dirty="0">
                          <a:latin typeface="Times New Roman" panose="02020603050405020304" pitchFamily="18" charset="0"/>
                          <a:cs typeface="Times New Roman" panose="02020603050405020304" pitchFamily="18" charset="0"/>
                        </a:rPr>
                        <a:t>Rivet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Medium-carbon steel (0.3-0.5% C) </a:t>
                      </a:r>
                      <a:endParaRPr lang="en-IN" b="0" dirty="0">
                        <a:latin typeface="Times New Roman" panose="02020603050405020304" pitchFamily="18" charset="0"/>
                        <a:cs typeface="Times New Roman" panose="02020603050405020304" pitchFamily="18" charset="0"/>
                      </a:endParaRPr>
                    </a:p>
                    <a:p>
                      <a:r>
                        <a:rPr lang="en-IN" b="0" dirty="0">
                          <a:latin typeface="Times New Roman" panose="02020603050405020304" pitchFamily="18" charset="0"/>
                          <a:cs typeface="Times New Roman" panose="02020603050405020304" pitchFamily="18" charset="0"/>
                        </a:rPr>
                        <a:t>Diameter </a:t>
                      </a:r>
                      <a:r>
                        <a:rPr lang="en-IN" b="0" baseline="0" dirty="0">
                          <a:latin typeface="Times New Roman" panose="02020603050405020304" pitchFamily="18" charset="0"/>
                          <a:cs typeface="Times New Roman" panose="02020603050405020304" pitchFamily="18" charset="0"/>
                        </a:rPr>
                        <a:t>of 3.5mm and length of 20mm.</a:t>
                      </a:r>
                    </a:p>
                    <a:p>
                      <a:endParaRPr lang="en-IN" b="0" baseline="0" dirty="0">
                        <a:latin typeface="Times New Roman" panose="02020603050405020304" pitchFamily="18" charset="0"/>
                        <a:cs typeface="Times New Roman" panose="02020603050405020304" pitchFamily="18" charset="0"/>
                      </a:endParaRP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Medium-carbon steel (0.3-0.5% C)</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Diameter of 3.5mm and length of 7mm </a:t>
                      </a:r>
                      <a:endParaRPr lang="en-IN" b="0" dirty="0">
                        <a:latin typeface="Times New Roman" panose="02020603050405020304" pitchFamily="18" charset="0"/>
                        <a:cs typeface="Times New Roman" panose="02020603050405020304" pitchFamily="18" charset="0"/>
                      </a:endParaRPr>
                    </a:p>
                    <a:p>
                      <a:endParaRPr lang="en-IN"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240">
                <a:tc>
                  <a:txBody>
                    <a:bodyPr/>
                    <a:lstStyle/>
                    <a:p>
                      <a:r>
                        <a:rPr lang="en-IN" b="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Hardener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HY591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1240">
                <a:tc>
                  <a:txBody>
                    <a:bodyPr/>
                    <a:lstStyle/>
                    <a:p>
                      <a:r>
                        <a:rPr lang="en-IN" b="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Coir</a:t>
                      </a:r>
                      <a:r>
                        <a:rPr lang="en-IN" sz="1800" b="0" i="0" kern="1200" baseline="0" dirty="0">
                          <a:solidFill>
                            <a:schemeClr val="dk1"/>
                          </a:solidFill>
                          <a:effectLst/>
                          <a:latin typeface="Times New Roman" panose="02020603050405020304" pitchFamily="18" charset="0"/>
                          <a:ea typeface="+mn-ea"/>
                          <a:cs typeface="Times New Roman" panose="02020603050405020304" pitchFamily="18" charset="0"/>
                        </a:rPr>
                        <a:t> </a:t>
                      </a:r>
                      <a:endParaRPr lang="en-IN"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1.2 to 1.5 g/cm3</a:t>
                      </a:r>
                      <a:endParaRPr lang="en-IN"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1240">
                <a:tc>
                  <a:txBody>
                    <a:bodyPr/>
                    <a:lstStyle/>
                    <a:p>
                      <a:r>
                        <a:rPr lang="en-IN" b="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Epoxy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Araldite® LY 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932" y="216310"/>
            <a:ext cx="9021363" cy="1035900"/>
          </a:xfrm>
        </p:spPr>
        <p:txBody>
          <a:bodyPr/>
          <a:lstStyle/>
          <a:p>
            <a:pPr algn="ctr"/>
            <a:r>
              <a:rPr lang="en-IN" b="1" dirty="0">
                <a:solidFill>
                  <a:schemeClr val="tx1"/>
                </a:solidFill>
              </a:rPr>
              <a:t/>
            </a:r>
            <a:br>
              <a:rPr lang="en-IN" b="1" dirty="0">
                <a:solidFill>
                  <a:schemeClr val="tx1"/>
                </a:solidFill>
              </a:rPr>
            </a:br>
            <a:r>
              <a:rPr lang="en-IN" b="1" dirty="0">
                <a:solidFill>
                  <a:schemeClr val="tx1"/>
                </a:solidFill>
              </a:rPr>
              <a:t/>
            </a:r>
            <a:br>
              <a:rPr lang="en-IN" b="1" dirty="0">
                <a:solidFill>
                  <a:schemeClr val="tx1"/>
                </a:solidFill>
              </a:rPr>
            </a:br>
            <a:r>
              <a:rPr lang="en-IN" sz="3000" b="1" dirty="0">
                <a:solidFill>
                  <a:schemeClr val="tx1"/>
                </a:solidFill>
                <a:latin typeface="Times New Roman" panose="02020603050405020304" pitchFamily="18" charset="0"/>
                <a:cs typeface="Times New Roman" panose="02020603050405020304" pitchFamily="18" charset="0"/>
              </a:rPr>
              <a:t>glimpse of samples preparation </a:t>
            </a:r>
            <a:r>
              <a:rPr lang="en-IN" b="1" dirty="0">
                <a:solidFill>
                  <a:schemeClr val="tx1"/>
                </a:solidFill>
                <a:latin typeface="Times New Roman" panose="02020603050405020304" pitchFamily="18" charset="0"/>
                <a:cs typeface="Times New Roman" panose="02020603050405020304" pitchFamily="18" charset="0"/>
              </a:rPr>
              <a:t/>
            </a:r>
            <a:br>
              <a:rPr lang="en-IN" b="1" dirty="0">
                <a:solidFill>
                  <a:schemeClr val="tx1"/>
                </a:solidFill>
                <a:latin typeface="Times New Roman" panose="02020603050405020304" pitchFamily="18" charset="0"/>
                <a:cs typeface="Times New Roman" panose="02020603050405020304" pitchFamily="18" charset="0"/>
              </a:rPr>
            </a:b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hidden="1"/>
          <p:cNvSpPr>
            <a:spLocks noGrp="1"/>
          </p:cNvSpPr>
          <p:nvPr>
            <p:ph type="body" sz="quarter" idx="16"/>
          </p:nvPr>
        </p:nvSpPr>
        <p:spPr/>
        <p:txBody>
          <a:bodyPr/>
          <a:lstStyle/>
          <a:p>
            <a:endParaRPr lang="en-IN"/>
          </a:p>
        </p:txBody>
      </p:sp>
      <p:sp>
        <p:nvSpPr>
          <p:cNvPr id="4" name="Footer Placeholder 3" hidden="1"/>
          <p:cNvSpPr>
            <a:spLocks noGrp="1"/>
          </p:cNvSpPr>
          <p:nvPr>
            <p:ph type="ftr" sz="quarter" idx="11"/>
          </p:nvPr>
        </p:nvSpPr>
        <p:spPr/>
        <p:txBody>
          <a:bodyPr/>
          <a:lstStyle/>
          <a:p>
            <a:r>
              <a:rPr lang="en-US"/>
              <a:t>PRESENTATION TITLE</a:t>
            </a:r>
            <a:endParaRPr lang="en-US" dirty="0"/>
          </a:p>
        </p:txBody>
      </p:sp>
      <p:pic>
        <p:nvPicPr>
          <p:cNvPr id="11" name="Picture Placeholder 10"/>
          <p:cNvPicPr>
            <a:picLocks noGrp="1" noChangeAspect="1"/>
          </p:cNvPicPr>
          <p:nvPr>
            <p:ph type="pic" sz="quarter" idx="14"/>
          </p:nvPr>
        </p:nvPicPr>
        <p:blipFill>
          <a:blip r:embed="rId2"/>
          <a:srcRect l="16620" r="16620"/>
          <a:stretch>
            <a:fillRect/>
          </a:stretch>
        </p:blipFill>
        <p:spPr>
          <a:xfrm>
            <a:off x="6312309" y="1042218"/>
            <a:ext cx="3834987" cy="2584981"/>
          </a:xfrm>
        </p:spPr>
      </p:pic>
      <p:pic>
        <p:nvPicPr>
          <p:cNvPr id="9" name="Picture Placeholder 8"/>
          <p:cNvPicPr>
            <a:picLocks noGrp="1" noChangeAspect="1"/>
          </p:cNvPicPr>
          <p:nvPr>
            <p:ph type="pic" sz="quarter" idx="13"/>
          </p:nvPr>
        </p:nvPicPr>
        <p:blipFill>
          <a:blip r:embed="rId3"/>
          <a:srcRect t="34443" b="34443"/>
          <a:stretch>
            <a:fillRect/>
          </a:stretch>
        </p:blipFill>
        <p:spPr>
          <a:xfrm>
            <a:off x="1125933" y="1042218"/>
            <a:ext cx="3738673" cy="2584982"/>
          </a:xfrm>
        </p:spPr>
      </p:pic>
      <p:sp>
        <p:nvSpPr>
          <p:cNvPr id="7" name="Slide Number Placeholder 6" hidden="1"/>
          <p:cNvSpPr>
            <a:spLocks noGrp="1"/>
          </p:cNvSpPr>
          <p:nvPr>
            <p:ph type="sldNum" sz="quarter" idx="12"/>
          </p:nvPr>
        </p:nvSpPr>
        <p:spPr/>
        <p:txBody>
          <a:bodyPr/>
          <a:lstStyle/>
          <a:p>
            <a:fld id="{F91729D4-A164-47A3-830D-E792BCE699E4}" type="slidenum">
              <a:rPr lang="en-US" smtClean="0"/>
              <a:t>16</a:t>
            </a:fld>
            <a:endParaRPr lang="en-US" dirty="0"/>
          </a:p>
        </p:txBody>
      </p:sp>
      <p:pic>
        <p:nvPicPr>
          <p:cNvPr id="5" name="Picture 4"/>
          <p:cNvPicPr>
            <a:picLocks noChangeAspect="1"/>
          </p:cNvPicPr>
          <p:nvPr/>
        </p:nvPicPr>
        <p:blipFill>
          <a:blip r:embed="rId4"/>
          <a:srcRect/>
          <a:stretch>
            <a:fillRect/>
          </a:stretch>
        </p:blipFill>
        <p:spPr>
          <a:xfrm>
            <a:off x="1125933" y="3923072"/>
            <a:ext cx="3738673" cy="2659624"/>
          </a:xfrm>
          <a:prstGeom prst="rect">
            <a:avLst/>
          </a:prstGeom>
        </p:spPr>
      </p:pic>
      <p:pic>
        <p:nvPicPr>
          <p:cNvPr id="6" name="Picture 5"/>
          <p:cNvPicPr>
            <a:picLocks noChangeAspect="1"/>
          </p:cNvPicPr>
          <p:nvPr/>
        </p:nvPicPr>
        <p:blipFill>
          <a:blip r:embed="rId5"/>
          <a:srcRect/>
          <a:stretch>
            <a:fillRect/>
          </a:stretch>
        </p:blipFill>
        <p:spPr>
          <a:xfrm>
            <a:off x="6312309" y="4085304"/>
            <a:ext cx="3834987" cy="24973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91729D4-A164-47A3-830D-E792BCE699E4}" type="slidenum">
              <a:rPr lang="en-US" smtClean="0"/>
              <a:t>17</a:t>
            </a:fld>
            <a:endParaRPr lang="en-US" dirty="0"/>
          </a:p>
        </p:txBody>
      </p:sp>
      <p:pic>
        <p:nvPicPr>
          <p:cNvPr id="8" name="Picture Placeholder 8"/>
          <p:cNvPicPr>
            <a:picLocks noGrp="1" noChangeAspect="1"/>
          </p:cNvPicPr>
          <p:nvPr>
            <p:ph type="pic" sz="quarter" idx="14"/>
          </p:nvPr>
        </p:nvPicPr>
        <p:blipFill>
          <a:blip r:embed="rId4"/>
          <a:srcRect t="16041" b="16041"/>
          <a:stretch>
            <a:fillRect/>
          </a:stretch>
        </p:blipFill>
        <p:spPr>
          <a:xfrm>
            <a:off x="7183438" y="0"/>
            <a:ext cx="3597275" cy="3257550"/>
          </a:xfrm>
        </p:spPr>
      </p:pic>
      <p:pic>
        <p:nvPicPr>
          <p:cNvPr id="9" name="Picture Placeholder 10"/>
          <p:cNvPicPr>
            <a:picLocks noGrp="1" noChangeAspect="1"/>
          </p:cNvPicPr>
          <p:nvPr>
            <p:ph type="pic" sz="quarter" idx="13"/>
          </p:nvPr>
        </p:nvPicPr>
        <p:blipFill rotWithShape="1">
          <a:blip r:embed="rId5"/>
          <a:srcRect l="8589" r="8589"/>
          <a:stretch>
            <a:fillRect/>
          </a:stretch>
        </p:blipFill>
        <p:spPr>
          <a:xfrm>
            <a:off x="7183438" y="3257550"/>
            <a:ext cx="3597275" cy="3257550"/>
          </a:xfrm>
        </p:spPr>
      </p:pic>
      <p:pic>
        <p:nvPicPr>
          <p:cNvPr id="10" name="WhatsApp Video 2023-03-26 at 5.55.1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199" y="935341"/>
            <a:ext cx="6715432" cy="3057357"/>
          </a:xfrm>
          <a:prstGeom prst="rect">
            <a:avLst/>
          </a:prstGeom>
        </p:spPr>
      </p:pic>
      <p:pic>
        <p:nvPicPr>
          <p:cNvPr id="2" name="Picture 1"/>
          <p:cNvPicPr>
            <a:picLocks noChangeAspect="1"/>
          </p:cNvPicPr>
          <p:nvPr/>
        </p:nvPicPr>
        <p:blipFill>
          <a:blip r:embed="rId7"/>
          <a:stretch>
            <a:fillRect/>
          </a:stretch>
        </p:blipFill>
        <p:spPr>
          <a:xfrm>
            <a:off x="637884" y="4108774"/>
            <a:ext cx="6354062" cy="1638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8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mute="1">
                <p:cTn id="12"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sz="3000" b="1" dirty="0">
                <a:solidFill>
                  <a:schemeClr val="tx1">
                    <a:lumMod val="95000"/>
                    <a:lumOff val="5000"/>
                  </a:schemeClr>
                </a:solidFill>
                <a:latin typeface="Times New Roman" panose="02020603050405020304" pitchFamily="18" charset="0"/>
                <a:cs typeface="Times New Roman" panose="02020603050405020304" pitchFamily="18" charset="0"/>
              </a:rPr>
              <a:t>Results</a:t>
            </a:r>
          </a:p>
        </p:txBody>
      </p:sp>
      <p:sp>
        <p:nvSpPr>
          <p:cNvPr id="7" name="Slide Number Placeholder 6"/>
          <p:cNvSpPr>
            <a:spLocks noGrp="1"/>
          </p:cNvSpPr>
          <p:nvPr>
            <p:ph type="sldNum" sz="quarter" idx="12"/>
          </p:nvPr>
        </p:nvSpPr>
        <p:spPr/>
        <p:txBody>
          <a:bodyPr/>
          <a:lstStyle/>
          <a:p>
            <a:fld id="{F91729D4-A164-47A3-830D-E792BCE699E4}" type="slidenum">
              <a:rPr lang="en-US" smtClean="0"/>
              <a:t>18</a:t>
            </a:fld>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29462"/>
          <a:stretch/>
        </p:blipFill>
        <p:spPr>
          <a:xfrm>
            <a:off x="1109663" y="1066801"/>
            <a:ext cx="10202976" cy="3534696"/>
          </a:xfrm>
          <a:prstGeom prst="rect">
            <a:avLst/>
          </a:prstGeom>
        </p:spPr>
      </p:pic>
      <p:sp>
        <p:nvSpPr>
          <p:cNvPr id="11" name="TextBox 10"/>
          <p:cNvSpPr txBox="1"/>
          <p:nvPr/>
        </p:nvSpPr>
        <p:spPr>
          <a:xfrm>
            <a:off x="1740310" y="5043948"/>
            <a:ext cx="9572329"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9: Deformation in mechanical fastening </a:t>
            </a:r>
            <a:r>
              <a:rPr lang="en-IN" sz="2000" b="1" dirty="0" smtClean="0">
                <a:latin typeface="Times New Roman" panose="02020603050405020304" pitchFamily="18" charset="0"/>
                <a:cs typeface="Times New Roman" panose="02020603050405020304" pitchFamily="18" charset="0"/>
              </a:rPr>
              <a:t>joining by applying pressure of 100MPa in unidirectional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595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91729D4-A164-47A3-830D-E792BCE699E4}" type="slidenum">
              <a:rPr lang="en-US" smtClean="0"/>
              <a:t>19</a:t>
            </a:fld>
            <a:endParaRPr lang="en-US"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845" r="14471" b="3662"/>
          <a:stretch/>
        </p:blipFill>
        <p:spPr>
          <a:xfrm>
            <a:off x="1144248" y="311824"/>
            <a:ext cx="9194372" cy="5088194"/>
          </a:xfrm>
          <a:prstGeom prst="rect">
            <a:avLst/>
          </a:prstGeom>
        </p:spPr>
      </p:pic>
      <p:sp>
        <p:nvSpPr>
          <p:cNvPr id="10" name="TextBox 9"/>
          <p:cNvSpPr txBox="1"/>
          <p:nvPr/>
        </p:nvSpPr>
        <p:spPr>
          <a:xfrm>
            <a:off x="1268360" y="5707626"/>
            <a:ext cx="9070259" cy="1015663"/>
          </a:xfrm>
          <a:prstGeom prst="rect">
            <a:avLst/>
          </a:prstGeom>
          <a:noFill/>
        </p:spPr>
        <p:txBody>
          <a:bodyPr wrap="square" rtlCol="0">
            <a:spAutoFit/>
          </a:bodyPr>
          <a:lstStyle/>
          <a:p>
            <a:pPr algn="ctr"/>
            <a:r>
              <a:rPr lang="en-IN" sz="2000" b="1" dirty="0">
                <a:solidFill>
                  <a:schemeClr val="tx1">
                    <a:lumMod val="95000"/>
                    <a:lumOff val="5000"/>
                  </a:schemeClr>
                </a:solidFill>
                <a:latin typeface="Times New Roman" panose="02020603050405020304" pitchFamily="18" charset="0"/>
                <a:cs typeface="Times New Roman" panose="02020603050405020304" pitchFamily="18" charset="0"/>
              </a:rPr>
              <a:t>Figure 10: Deformation in Adhesive </a:t>
            </a:r>
            <a:r>
              <a:rPr lang="en-IN" sz="2000" b="1" dirty="0" smtClean="0">
                <a:solidFill>
                  <a:schemeClr val="tx1">
                    <a:lumMod val="95000"/>
                    <a:lumOff val="5000"/>
                  </a:schemeClr>
                </a:solidFill>
                <a:latin typeface="Times New Roman" panose="02020603050405020304" pitchFamily="18" charset="0"/>
                <a:cs typeface="Times New Roman" panose="02020603050405020304" pitchFamily="18" charset="0"/>
              </a:rPr>
              <a:t>joining </a:t>
            </a:r>
            <a:r>
              <a:rPr lang="en-IN" sz="2000" b="1" dirty="0">
                <a:latin typeface="Times New Roman" panose="02020603050405020304" pitchFamily="18" charset="0"/>
                <a:cs typeface="Times New Roman" panose="02020603050405020304" pitchFamily="18" charset="0"/>
              </a:rPr>
              <a:t>by applying pressure of 100MPa in unidirectional </a:t>
            </a:r>
          </a:p>
          <a:p>
            <a:pPr algn="ctr"/>
            <a:r>
              <a:rPr lang="en-IN" sz="20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en-IN"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20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rot="10800000">
            <a:off x="4049251" y="3651044"/>
            <a:ext cx="3029975" cy="2838246"/>
          </a:xfrm>
          <a:prstGeom prst="rect">
            <a:avLst/>
          </a:prstGeom>
        </p:spPr>
      </p:pic>
      <p:pic>
        <p:nvPicPr>
          <p:cNvPr id="14" name="Picture 13"/>
          <p:cNvPicPr>
            <a:picLocks noChangeAspect="1"/>
          </p:cNvPicPr>
          <p:nvPr/>
        </p:nvPicPr>
        <p:blipFill>
          <a:blip r:embed="rId3"/>
          <a:stretch>
            <a:fillRect/>
          </a:stretch>
        </p:blipFill>
        <p:spPr>
          <a:xfrm>
            <a:off x="0" y="136526"/>
            <a:ext cx="3029462" cy="3029462"/>
          </a:xfrm>
          <a:prstGeom prst="rect">
            <a:avLst/>
          </a:prstGeom>
        </p:spPr>
      </p:pic>
      <p:sp>
        <p:nvSpPr>
          <p:cNvPr id="3" name="Text Placeholder 2"/>
          <p:cNvSpPr>
            <a:spLocks noGrp="1"/>
          </p:cNvSpPr>
          <p:nvPr>
            <p:ph type="body" sz="quarter" idx="16"/>
          </p:nvPr>
        </p:nvSpPr>
        <p:spPr>
          <a:xfrm>
            <a:off x="589935" y="304800"/>
            <a:ext cx="5899356" cy="6184490"/>
          </a:xfrm>
        </p:spPr>
        <p:txBody>
          <a:bodyPr anchor="ctr"/>
          <a:lstStyle/>
          <a:p>
            <a:pPr marL="0" indent="0" algn="ctr">
              <a:buNone/>
            </a:pPr>
            <a:r>
              <a:rPr 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Joining</a:t>
            </a:r>
            <a:r>
              <a:rPr lang="en-US" sz="2000" b="1" kern="0" spc="-4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 </a:t>
            </a:r>
            <a:r>
              <a:rPr 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Of</a:t>
            </a:r>
            <a:r>
              <a:rPr lang="en-US" sz="2000" b="1" kern="0" spc="-45"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 </a:t>
            </a:r>
            <a:r>
              <a:rPr 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Dissimilar</a:t>
            </a:r>
            <a:r>
              <a:rPr lang="en-US" sz="2000" b="1" kern="0" spc="-55"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 </a:t>
            </a:r>
            <a:r>
              <a:rPr 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Materials</a:t>
            </a:r>
            <a:r>
              <a:rPr lang="en-IN" alt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 </a:t>
            </a:r>
          </a:p>
          <a:p>
            <a:pPr marL="0" indent="0" algn="ctr">
              <a:buNone/>
            </a:pPr>
            <a:r>
              <a:rPr lang="en-IN" alt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(Aluminium, Coir </a:t>
            </a:r>
            <a:r>
              <a:rPr lang="en-IN" altLang="en-US"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F</a:t>
            </a:r>
            <a:r>
              <a:rPr lang="en-IN" alt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iber </a:t>
            </a:r>
            <a:r>
              <a:rPr lang="en-IN" altLang="en-US"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C</a:t>
            </a:r>
            <a:r>
              <a:rPr lang="en-IN" alt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omposite, </a:t>
            </a:r>
            <a:r>
              <a:rPr lang="en-IN" altLang="en-US"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A</a:t>
            </a:r>
            <a:r>
              <a:rPr lang="en-IN" alt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nd Galvanized Iron Sheet ) </a:t>
            </a:r>
          </a:p>
          <a:p>
            <a:pPr marL="0" indent="0" algn="ctr">
              <a:buNone/>
            </a:pPr>
            <a:r>
              <a:rPr lang="en-US" sz="2000"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By</a:t>
            </a:r>
            <a:r>
              <a:rPr lang="en-US" sz="2000" b="1" kern="0" spc="-45"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 </a:t>
            </a:r>
            <a:r>
              <a:rPr lang="en-US" b="1" kern="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Adhesive And Mechanical Fastening </a:t>
            </a:r>
            <a:r>
              <a:rPr lang="en-US" sz="2000" b="1" kern="0" spc="-10" dirty="0">
                <a:solidFill>
                  <a:schemeClr val="tx1"/>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Techniques</a:t>
            </a:r>
            <a:endParaRPr lang="en-IN" sz="2000" b="1" kern="0" dirty="0">
              <a:ln w="12700">
                <a:solidFill>
                  <a:schemeClr val="tx1">
                    <a:lumMod val="75000"/>
                    <a:lumOff val="25000"/>
                  </a:schemeClr>
                </a:solidFill>
                <a:prstDash val="solid"/>
              </a:ln>
              <a:solidFill>
                <a:schemeClr val="tx1"/>
              </a:solidFill>
              <a:effectLst>
                <a:innerShdw blurRad="63500" dist="50800" dir="5400000">
                  <a:prstClr val="black">
                    <a:alpha val="50000"/>
                  </a:prstClr>
                </a:innerShdw>
              </a:effectLst>
              <a:latin typeface="Times New Roman" panose="02020603050405020304" pitchFamily="18" charset="0"/>
              <a:ea typeface="Times New Roman" panose="02020603050405020304" pitchFamily="18" charset="0"/>
            </a:endParaRPr>
          </a:p>
          <a:p>
            <a:pPr algn="ctr"/>
            <a:endParaRPr lang="en-IN" dirty="0"/>
          </a:p>
        </p:txBody>
      </p:sp>
      <p:pic>
        <p:nvPicPr>
          <p:cNvPr id="9" name="Picture Placeholder 8"/>
          <p:cNvPicPr>
            <a:picLocks noGrp="1" noChangeAspect="1"/>
          </p:cNvPicPr>
          <p:nvPr>
            <p:ph type="pic" sz="quarter" idx="14"/>
          </p:nvPr>
        </p:nvPicPr>
        <p:blipFill rotWithShape="1">
          <a:blip r:embed="rId4"/>
          <a:srcRect t="18034" b="24200"/>
          <a:stretch>
            <a:fillRect/>
          </a:stretch>
        </p:blipFill>
        <p:spPr>
          <a:xfrm>
            <a:off x="7183438" y="136526"/>
            <a:ext cx="3597275" cy="2282210"/>
          </a:xfrm>
        </p:spPr>
      </p:pic>
      <p:pic>
        <p:nvPicPr>
          <p:cNvPr id="12" name="Picture Placeholder 11"/>
          <p:cNvPicPr>
            <a:picLocks noGrp="1" noChangeAspect="1"/>
          </p:cNvPicPr>
          <p:nvPr>
            <p:ph type="pic" sz="quarter" idx="13"/>
          </p:nvPr>
        </p:nvPicPr>
        <p:blipFill>
          <a:blip r:embed="rId5"/>
          <a:srcRect t="6542" b="6542"/>
          <a:stretch>
            <a:fillRect/>
          </a:stretch>
        </p:blipFill>
        <p:spPr>
          <a:xfrm>
            <a:off x="7183437" y="2711004"/>
            <a:ext cx="3597275" cy="1902783"/>
          </a:xfrm>
        </p:spPr>
      </p:pic>
      <p:sp>
        <p:nvSpPr>
          <p:cNvPr id="7" name="Slide Number Placeholder 6"/>
          <p:cNvSpPr>
            <a:spLocks noGrp="1"/>
          </p:cNvSpPr>
          <p:nvPr>
            <p:ph type="sldNum" sz="quarter" idx="12"/>
          </p:nvPr>
        </p:nvSpPr>
        <p:spPr/>
        <p:txBody>
          <a:bodyPr/>
          <a:lstStyle/>
          <a:p>
            <a:fld id="{F91729D4-A164-47A3-830D-E792BCE699E4}" type="slidenum">
              <a:rPr lang="en-US" smtClean="0"/>
              <a:t>2</a:t>
            </a:fld>
            <a:endParaRPr lang="en-US" dirty="0"/>
          </a:p>
        </p:txBody>
      </p:sp>
      <p:pic>
        <p:nvPicPr>
          <p:cNvPr id="10" name="Picture 9"/>
          <p:cNvPicPr>
            <a:picLocks noChangeAspect="1"/>
          </p:cNvPicPr>
          <p:nvPr/>
        </p:nvPicPr>
        <p:blipFill rotWithShape="1">
          <a:blip r:embed="rId6"/>
          <a:srcRect l="5672" t="8740" r="8794" b="10139"/>
          <a:stretch>
            <a:fillRect/>
          </a:stretch>
        </p:blipFill>
        <p:spPr>
          <a:xfrm>
            <a:off x="7183438" y="4694664"/>
            <a:ext cx="3597275" cy="19027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E46C93-00D2-8A64-BB4C-789F5CF95397}"/>
              </a:ext>
            </a:extLst>
          </p:cNvPr>
          <p:cNvSpPr>
            <a:spLocks noGrp="1"/>
          </p:cNvSpPr>
          <p:nvPr>
            <p:ph type="sldNum" sz="quarter" idx="12"/>
          </p:nvPr>
        </p:nvSpPr>
        <p:spPr/>
        <p:txBody>
          <a:bodyPr/>
          <a:lstStyle/>
          <a:p>
            <a:fld id="{F91729D4-A164-47A3-830D-E792BCE699E4}" type="slidenum">
              <a:rPr lang="en-US" smtClean="0"/>
              <a:t>20</a:t>
            </a:fld>
            <a:endParaRPr lang="en-US" dirty="0"/>
          </a:p>
        </p:txBody>
      </p:sp>
      <p:pic>
        <p:nvPicPr>
          <p:cNvPr id="6" name="Picture 5">
            <a:extLst>
              <a:ext uri="{FF2B5EF4-FFF2-40B4-BE49-F238E27FC236}">
                <a16:creationId xmlns:a16="http://schemas.microsoft.com/office/drawing/2014/main" id="{79AA528D-E30B-E9C8-5FEF-2E876B0D945A}"/>
              </a:ext>
            </a:extLst>
          </p:cNvPr>
          <p:cNvPicPr>
            <a:picLocks noChangeAspect="1"/>
          </p:cNvPicPr>
          <p:nvPr/>
        </p:nvPicPr>
        <p:blipFill rotWithShape="1">
          <a:blip r:embed="rId2"/>
          <a:srcRect b="24315"/>
          <a:stretch/>
        </p:blipFill>
        <p:spPr>
          <a:xfrm>
            <a:off x="820992" y="228736"/>
            <a:ext cx="10429569" cy="4077793"/>
          </a:xfrm>
          <a:prstGeom prst="rect">
            <a:avLst/>
          </a:prstGeom>
        </p:spPr>
      </p:pic>
      <p:sp>
        <p:nvSpPr>
          <p:cNvPr id="3" name="TextBox 2"/>
          <p:cNvSpPr txBox="1"/>
          <p:nvPr/>
        </p:nvSpPr>
        <p:spPr>
          <a:xfrm>
            <a:off x="929148" y="4616245"/>
            <a:ext cx="10321413" cy="707886"/>
          </a:xfrm>
          <a:prstGeom prst="rect">
            <a:avLst/>
          </a:prstGeom>
          <a:noFill/>
        </p:spPr>
        <p:txBody>
          <a:bodyPr wrap="square" rtlCol="0">
            <a:spAutoFit/>
          </a:bodyPr>
          <a:lstStyle/>
          <a:p>
            <a:pPr algn="ctr"/>
            <a:r>
              <a:rPr lang="en-IN" sz="2000" b="1" dirty="0" smtClean="0">
                <a:latin typeface="Times New Roman" panose="02020603050405020304" pitchFamily="18" charset="0"/>
                <a:cs typeface="Times New Roman" panose="02020603050405020304" pitchFamily="18" charset="0"/>
              </a:rPr>
              <a:t>Figure 11: Deformation in samples when bending movement is analyzed by applying 10000 N force at the centre keeping both end constraints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436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a:solidFill>
                  <a:schemeClr val="tx1">
                    <a:lumMod val="95000"/>
                    <a:lumOff val="5000"/>
                  </a:schemeClr>
                </a:solidFill>
                <a:latin typeface="Times New Roman" panose="02020603050405020304" pitchFamily="18" charset="0"/>
                <a:cs typeface="Times New Roman" panose="02020603050405020304" pitchFamily="18" charset="0"/>
              </a:rPr>
              <a:t>Conclusion </a:t>
            </a:r>
          </a:p>
        </p:txBody>
      </p:sp>
      <p:sp>
        <p:nvSpPr>
          <p:cNvPr id="4" name="Slide Number Placeholder 3"/>
          <p:cNvSpPr>
            <a:spLocks noGrp="1"/>
          </p:cNvSpPr>
          <p:nvPr>
            <p:ph type="sldNum" sz="quarter" idx="12"/>
          </p:nvPr>
        </p:nvSpPr>
        <p:spPr/>
        <p:txBody>
          <a:bodyPr/>
          <a:lstStyle/>
          <a:p>
            <a:fld id="{F91729D4-A164-47A3-830D-E792BCE699E4}" type="slidenum">
              <a:rPr lang="en-US" smtClean="0"/>
              <a:t>21</a:t>
            </a:fld>
            <a:endParaRPr lang="en-US" dirty="0"/>
          </a:p>
        </p:txBody>
      </p:sp>
      <p:sp>
        <p:nvSpPr>
          <p:cNvPr id="5" name="TextBox 4"/>
          <p:cNvSpPr txBox="1"/>
          <p:nvPr/>
        </p:nvSpPr>
        <p:spPr>
          <a:xfrm>
            <a:off x="1109663" y="1066801"/>
            <a:ext cx="9759898" cy="4708981"/>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As the analysis of adhesive and mechanical fastening techniques, the deformation is more in joining through mechanical fastening rather than adhesive joining because, in mechanical fastening, the maximum deformation is 33.77 mm while in adhesive joining it is 15.751 mm. So, adhesive joining is best for joining dissimilar materials. However, adhesive joining also has some limitations. Adhesives require clean and properly prepared surfaces for bonding, which can be time-consuming and require special equipment or techniques. Adhesives can also be affected by temperature, moisture, and chemicals, which can weaken the bond or cause failure over time. Additionally, adhesives may not provide the same level of strength and durability as other joining methods in certain applications. In conclusion, adhesive joining can be a viable option in many cases, but it is not always the best choice.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213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181" y="-8501"/>
            <a:ext cx="4434348" cy="747252"/>
          </a:xfrm>
        </p:spPr>
        <p:txBody>
          <a:bodyPr/>
          <a:lstStyle/>
          <a:p>
            <a:r>
              <a:rPr lang="en-IN" sz="3000" b="1" dirty="0">
                <a:solidFill>
                  <a:schemeClr val="tx1"/>
                </a:solidFill>
                <a:latin typeface="Times New Roman" panose="02020603050405020304" pitchFamily="18" charset="0"/>
                <a:cs typeface="Times New Roman" panose="02020603050405020304" pitchFamily="18" charset="0"/>
              </a:rPr>
              <a:t>references</a:t>
            </a:r>
          </a:p>
        </p:txBody>
      </p:sp>
      <p:sp>
        <p:nvSpPr>
          <p:cNvPr id="7" name="Slide Number Placeholder 6"/>
          <p:cNvSpPr>
            <a:spLocks noGrp="1"/>
          </p:cNvSpPr>
          <p:nvPr>
            <p:ph type="sldNum" sz="quarter" idx="12"/>
          </p:nvPr>
        </p:nvSpPr>
        <p:spPr/>
        <p:txBody>
          <a:bodyPr/>
          <a:lstStyle/>
          <a:p>
            <a:fld id="{F91729D4-A164-47A3-830D-E792BCE699E4}" type="slidenum">
              <a:rPr lang="en-US" smtClean="0"/>
              <a:t>22</a:t>
            </a:fld>
            <a:endParaRPr lang="en-US" dirty="0"/>
          </a:p>
        </p:txBody>
      </p:sp>
      <p:sp>
        <p:nvSpPr>
          <p:cNvPr id="9" name="TextBox 8"/>
          <p:cNvSpPr txBox="1"/>
          <p:nvPr/>
        </p:nvSpPr>
        <p:spPr>
          <a:xfrm>
            <a:off x="368710" y="738752"/>
            <a:ext cx="11493909" cy="5653920"/>
          </a:xfrm>
          <a:prstGeom prst="rect">
            <a:avLst/>
          </a:prstGeom>
          <a:noFill/>
        </p:spPr>
        <p:txBody>
          <a:bodyPr wrap="square">
            <a:spAutoFit/>
          </a:bodyPr>
          <a:lstStyle/>
          <a:p>
            <a:pPr marL="342900" indent="-342900" algn="just">
              <a:lnSpc>
                <a:spcPct val="130000"/>
              </a:lnSpc>
              <a:buFont typeface="+mj-lt"/>
              <a:buAutoNum type="arabicPeriod"/>
            </a:pPr>
            <a:r>
              <a:rPr lang="en-IN" sz="2000" i="0" u="none" strike="noStrike" baseline="0" dirty="0">
                <a:latin typeface="Times New Roman" panose="02020603050405020304" pitchFamily="18" charset="0"/>
              </a:rPr>
              <a:t>https://www.sciencedirect.com/science/article/pii/S2588840417300094 </a:t>
            </a:r>
          </a:p>
          <a:p>
            <a:pPr marL="342900" indent="-342900" algn="just">
              <a:lnSpc>
                <a:spcPct val="130000"/>
              </a:lnSpc>
              <a:buFont typeface="+mj-lt"/>
              <a:buAutoNum type="arabicPeriod"/>
            </a:pPr>
            <a:r>
              <a:rPr lang="en-IN" sz="2000" i="0" u="none" strike="noStrike" baseline="0" dirty="0">
                <a:latin typeface="Times New Roman" panose="02020603050405020304" pitchFamily="18" charset="0"/>
              </a:rPr>
              <a:t>https://www.tandfonline.com/doi/full/10.1080/01694243.2020.1855909 </a:t>
            </a:r>
          </a:p>
          <a:p>
            <a:pPr marL="342900" indent="-342900" algn="just">
              <a:lnSpc>
                <a:spcPct val="130000"/>
              </a:lnSpc>
              <a:buFont typeface="+mj-lt"/>
              <a:buAutoNum type="arabicPeriod"/>
            </a:pPr>
            <a:r>
              <a:rPr lang="en-US" sz="2000" dirty="0">
                <a:latin typeface="Times New Roman" panose="02020603050405020304" pitchFamily="18" charset="0"/>
              </a:rPr>
              <a:t>S.K. Saw, G. </a:t>
            </a:r>
            <a:r>
              <a:rPr lang="en-US" sz="2000" dirty="0" err="1">
                <a:latin typeface="Times New Roman" panose="02020603050405020304" pitchFamily="18" charset="0"/>
              </a:rPr>
              <a:t>Sarkhel</a:t>
            </a:r>
            <a:r>
              <a:rPr lang="en-US" sz="2000" dirty="0">
                <a:latin typeface="Times New Roman" panose="02020603050405020304" pitchFamily="18" charset="0"/>
              </a:rPr>
              <a:t>, A. Choudhury Surface modification of coir fiber involving oxidation of </a:t>
            </a:r>
            <a:r>
              <a:rPr lang="en-US" sz="2000" dirty="0" err="1">
                <a:latin typeface="Times New Roman" panose="02020603050405020304" pitchFamily="18" charset="0"/>
              </a:rPr>
              <a:t>lignins</a:t>
            </a:r>
            <a:r>
              <a:rPr lang="en-US" sz="2000" dirty="0">
                <a:latin typeface="Times New Roman" panose="02020603050405020304" pitchFamily="18" charset="0"/>
              </a:rPr>
              <a:t> followed by reaction with </a:t>
            </a:r>
            <a:r>
              <a:rPr lang="en-US" sz="2000" dirty="0" err="1">
                <a:latin typeface="Times New Roman" panose="02020603050405020304" pitchFamily="18" charset="0"/>
              </a:rPr>
              <a:t>furfuryl</a:t>
            </a:r>
            <a:r>
              <a:rPr lang="en-US" sz="2000" dirty="0">
                <a:latin typeface="Times New Roman" panose="02020603050405020304" pitchFamily="18" charset="0"/>
              </a:rPr>
              <a:t> alcohol: characterization and stability </a:t>
            </a:r>
            <a:r>
              <a:rPr lang="en-US" sz="2000" dirty="0" err="1">
                <a:latin typeface="Times New Roman" panose="02020603050405020304" pitchFamily="18" charset="0"/>
              </a:rPr>
              <a:t>Appl</a:t>
            </a:r>
            <a:r>
              <a:rPr lang="en-US" sz="2000" dirty="0">
                <a:latin typeface="Times New Roman" panose="02020603050405020304" pitchFamily="18" charset="0"/>
              </a:rPr>
              <a:t> Surf </a:t>
            </a:r>
            <a:r>
              <a:rPr lang="en-US" sz="2000" dirty="0" err="1">
                <a:latin typeface="Times New Roman" panose="02020603050405020304" pitchFamily="18" charset="0"/>
              </a:rPr>
              <a:t>Sci</a:t>
            </a:r>
            <a:r>
              <a:rPr lang="en-US" sz="2000" dirty="0">
                <a:latin typeface="Times New Roman" panose="02020603050405020304" pitchFamily="18" charset="0"/>
              </a:rPr>
              <a:t>, 257 (8) (2011), pp. 3763-3769</a:t>
            </a:r>
          </a:p>
          <a:p>
            <a:pPr marL="342900" indent="-342900" algn="just">
              <a:lnSpc>
                <a:spcPct val="130000"/>
              </a:lnSpc>
              <a:buFont typeface="+mj-lt"/>
              <a:buAutoNum type="arabicPeriod"/>
            </a:pPr>
            <a:r>
              <a:rPr lang="en-US" sz="2000" dirty="0">
                <a:latin typeface="Times New Roman" panose="02020603050405020304" pitchFamily="18" charset="0"/>
              </a:rPr>
              <a:t>S. Bettini, A. </a:t>
            </a:r>
            <a:r>
              <a:rPr lang="en-US" sz="2000" dirty="0" err="1">
                <a:latin typeface="Times New Roman" panose="02020603050405020304" pitchFamily="18" charset="0"/>
              </a:rPr>
              <a:t>Bicudo</a:t>
            </a:r>
            <a:r>
              <a:rPr lang="en-US" sz="2000" dirty="0">
                <a:latin typeface="Times New Roman" panose="02020603050405020304" pitchFamily="18" charset="0"/>
              </a:rPr>
              <a:t>, I. Augusto, L. </a:t>
            </a:r>
            <a:r>
              <a:rPr lang="en-US" sz="2000" dirty="0" err="1">
                <a:latin typeface="Times New Roman" panose="02020603050405020304" pitchFamily="18" charset="0"/>
              </a:rPr>
              <a:t>Antunes</a:t>
            </a:r>
            <a:r>
              <a:rPr lang="en-US" sz="2000" dirty="0">
                <a:latin typeface="Times New Roman" panose="02020603050405020304" pitchFamily="18" charset="0"/>
              </a:rPr>
              <a:t>, P. </a:t>
            </a:r>
            <a:r>
              <a:rPr lang="en-US" sz="2000" dirty="0" err="1">
                <a:latin typeface="Times New Roman" panose="02020603050405020304" pitchFamily="18" charset="0"/>
              </a:rPr>
              <a:t>Morassi</a:t>
            </a:r>
            <a:r>
              <a:rPr lang="en-US" sz="2000" dirty="0">
                <a:latin typeface="Times New Roman" panose="02020603050405020304" pitchFamily="18" charset="0"/>
              </a:rPr>
              <a:t>, R. </a:t>
            </a:r>
            <a:r>
              <a:rPr lang="en-US" sz="2000" dirty="0" err="1">
                <a:latin typeface="Times New Roman" panose="02020603050405020304" pitchFamily="18" charset="0"/>
              </a:rPr>
              <a:t>Condotta</a:t>
            </a:r>
            <a:r>
              <a:rPr lang="en-US" sz="2000" dirty="0">
                <a:latin typeface="Times New Roman" panose="02020603050405020304" pitchFamily="18" charset="0"/>
              </a:rPr>
              <a:t>, B. </a:t>
            </a:r>
            <a:r>
              <a:rPr lang="en-US" sz="2000" dirty="0" err="1">
                <a:latin typeface="Times New Roman" panose="02020603050405020304" pitchFamily="18" charset="0"/>
              </a:rPr>
              <a:t>Bonse</a:t>
            </a:r>
            <a:r>
              <a:rPr lang="en-US" sz="2000" dirty="0">
                <a:latin typeface="Times New Roman" panose="02020603050405020304" pitchFamily="18" charset="0"/>
              </a:rPr>
              <a:t> Investigation on the use of coir fiber as an alternative reinforcement in polypropylene  J </a:t>
            </a:r>
            <a:r>
              <a:rPr lang="en-US" sz="2000" dirty="0" err="1">
                <a:latin typeface="Times New Roman" panose="02020603050405020304" pitchFamily="18" charset="0"/>
              </a:rPr>
              <a:t>Appl</a:t>
            </a:r>
            <a:r>
              <a:rPr lang="en-US" sz="2000" dirty="0">
                <a:latin typeface="Times New Roman" panose="02020603050405020304" pitchFamily="18" charset="0"/>
              </a:rPr>
              <a:t> </a:t>
            </a:r>
            <a:r>
              <a:rPr lang="en-US" sz="2000" dirty="0" err="1">
                <a:latin typeface="Times New Roman" panose="02020603050405020304" pitchFamily="18" charset="0"/>
              </a:rPr>
              <a:t>Polym</a:t>
            </a:r>
            <a:r>
              <a:rPr lang="en-US" sz="2000" dirty="0">
                <a:latin typeface="Times New Roman" panose="02020603050405020304" pitchFamily="18" charset="0"/>
              </a:rPr>
              <a:t> </a:t>
            </a:r>
            <a:r>
              <a:rPr lang="en-US" sz="2000" dirty="0" err="1">
                <a:latin typeface="Times New Roman" panose="02020603050405020304" pitchFamily="18" charset="0"/>
              </a:rPr>
              <a:t>Sci</a:t>
            </a:r>
            <a:r>
              <a:rPr lang="en-US" sz="2000" dirty="0">
                <a:latin typeface="Times New Roman" panose="02020603050405020304" pitchFamily="18" charset="0"/>
              </a:rPr>
              <a:t>, 118 (5) (2010), pp. 2841-2848</a:t>
            </a:r>
          </a:p>
          <a:p>
            <a:pPr marL="342900" indent="-342900" algn="just">
              <a:lnSpc>
                <a:spcPct val="130000"/>
              </a:lnSpc>
              <a:buFont typeface="+mj-lt"/>
              <a:buAutoNum type="arabicPeriod"/>
            </a:pPr>
            <a:r>
              <a:rPr lang="en-US" sz="2000" dirty="0">
                <a:latin typeface="Times New Roman" panose="02020603050405020304" pitchFamily="18" charset="0"/>
              </a:rPr>
              <a:t>E. </a:t>
            </a:r>
            <a:r>
              <a:rPr lang="en-US" sz="2000" dirty="0" err="1">
                <a:latin typeface="Times New Roman" panose="02020603050405020304" pitchFamily="18" charset="0"/>
              </a:rPr>
              <a:t>Zainudin</a:t>
            </a:r>
            <a:r>
              <a:rPr lang="en-US" sz="2000" dirty="0">
                <a:latin typeface="Times New Roman" panose="02020603050405020304" pitchFamily="18" charset="0"/>
              </a:rPr>
              <a:t>, L.H. Yan, W. </a:t>
            </a:r>
            <a:r>
              <a:rPr lang="en-US" sz="2000" dirty="0" err="1">
                <a:latin typeface="Times New Roman" panose="02020603050405020304" pitchFamily="18" charset="0"/>
              </a:rPr>
              <a:t>Haniffah</a:t>
            </a:r>
            <a:r>
              <a:rPr lang="en-US" sz="2000" dirty="0">
                <a:latin typeface="Times New Roman" panose="02020603050405020304" pitchFamily="18" charset="0"/>
              </a:rPr>
              <a:t>, M. </a:t>
            </a:r>
            <a:r>
              <a:rPr lang="en-US" sz="2000" dirty="0" err="1">
                <a:latin typeface="Times New Roman" panose="02020603050405020304" pitchFamily="18" charset="0"/>
              </a:rPr>
              <a:t>Jawaid</a:t>
            </a:r>
            <a:r>
              <a:rPr lang="en-US" sz="2000" dirty="0">
                <a:latin typeface="Times New Roman" panose="02020603050405020304" pitchFamily="18" charset="0"/>
              </a:rPr>
              <a:t>, O.Y. </a:t>
            </a:r>
            <a:r>
              <a:rPr lang="en-US" sz="2000" dirty="0" err="1">
                <a:latin typeface="Times New Roman" panose="02020603050405020304" pitchFamily="18" charset="0"/>
              </a:rPr>
              <a:t>Alothman</a:t>
            </a:r>
            <a:r>
              <a:rPr lang="en-US" sz="2000" dirty="0">
                <a:latin typeface="Times New Roman" panose="02020603050405020304" pitchFamily="18" charset="0"/>
              </a:rPr>
              <a:t> Effect of coir fiber loading on mechanical and morphological properties of oil palm fibers reinforced polypropylene composites </a:t>
            </a:r>
            <a:r>
              <a:rPr lang="en-US" sz="2000" dirty="0" err="1">
                <a:latin typeface="Times New Roman" panose="02020603050405020304" pitchFamily="18" charset="0"/>
              </a:rPr>
              <a:t>Polym</a:t>
            </a:r>
            <a:r>
              <a:rPr lang="en-US" sz="2000" dirty="0">
                <a:latin typeface="Times New Roman" panose="02020603050405020304" pitchFamily="18" charset="0"/>
              </a:rPr>
              <a:t> Compos, 35 (7) (2014), pp. 1418-1425</a:t>
            </a:r>
          </a:p>
          <a:p>
            <a:pPr marL="342900" indent="-342900" algn="just">
              <a:lnSpc>
                <a:spcPct val="130000"/>
              </a:lnSpc>
              <a:buFont typeface="+mj-lt"/>
              <a:buAutoNum type="arabicPeriod"/>
            </a:pPr>
            <a:r>
              <a:rPr lang="en-US" sz="2000" dirty="0">
                <a:latin typeface="Times New Roman" panose="02020603050405020304" pitchFamily="18" charset="0"/>
              </a:rPr>
              <a:t>H. </a:t>
            </a:r>
            <a:r>
              <a:rPr lang="en-US" sz="2000" dirty="0" err="1">
                <a:latin typeface="Times New Roman" panose="02020603050405020304" pitchFamily="18" charset="0"/>
              </a:rPr>
              <a:t>Essabir</a:t>
            </a:r>
            <a:r>
              <a:rPr lang="en-US" sz="2000" dirty="0">
                <a:latin typeface="Times New Roman" panose="02020603050405020304" pitchFamily="18" charset="0"/>
              </a:rPr>
              <a:t>, R. </a:t>
            </a:r>
            <a:r>
              <a:rPr lang="en-US" sz="2000" dirty="0" err="1">
                <a:latin typeface="Times New Roman" panose="02020603050405020304" pitchFamily="18" charset="0"/>
              </a:rPr>
              <a:t>Boujmal</a:t>
            </a:r>
            <a:r>
              <a:rPr lang="en-US" sz="2000" dirty="0">
                <a:latin typeface="Times New Roman" panose="02020603050405020304" pitchFamily="18" charset="0"/>
              </a:rPr>
              <a:t>, M.O. </a:t>
            </a:r>
            <a:r>
              <a:rPr lang="en-US" sz="2000" dirty="0" err="1">
                <a:latin typeface="Times New Roman" panose="02020603050405020304" pitchFamily="18" charset="0"/>
              </a:rPr>
              <a:t>Bensalah</a:t>
            </a:r>
            <a:r>
              <a:rPr lang="en-US" sz="2000" dirty="0">
                <a:latin typeface="Times New Roman" panose="02020603050405020304" pitchFamily="18" charset="0"/>
              </a:rPr>
              <a:t>, D. </a:t>
            </a:r>
            <a:r>
              <a:rPr lang="en-US" sz="2000" dirty="0" err="1">
                <a:latin typeface="Times New Roman" panose="02020603050405020304" pitchFamily="18" charset="0"/>
              </a:rPr>
              <a:t>Rodrigue</a:t>
            </a:r>
            <a:r>
              <a:rPr lang="en-US" sz="2000" dirty="0">
                <a:latin typeface="Times New Roman" panose="02020603050405020304" pitchFamily="18" charset="0"/>
              </a:rPr>
              <a:t>, R. </a:t>
            </a:r>
            <a:r>
              <a:rPr lang="en-US" sz="2000" dirty="0" err="1">
                <a:latin typeface="Times New Roman" panose="02020603050405020304" pitchFamily="18" charset="0"/>
              </a:rPr>
              <a:t>Bouhfid</a:t>
            </a:r>
            <a:r>
              <a:rPr lang="en-US" sz="2000" dirty="0">
                <a:latin typeface="Times New Roman" panose="02020603050405020304" pitchFamily="18" charset="0"/>
              </a:rPr>
              <a:t>, A. el </a:t>
            </a:r>
            <a:r>
              <a:rPr lang="en-US" sz="2000" dirty="0" err="1">
                <a:latin typeface="Times New Roman" panose="02020603050405020304" pitchFamily="18" charset="0"/>
              </a:rPr>
              <a:t>kacem</a:t>
            </a:r>
            <a:r>
              <a:rPr lang="en-US" sz="2000" dirty="0">
                <a:latin typeface="Times New Roman" panose="02020603050405020304" pitchFamily="18" charset="0"/>
              </a:rPr>
              <a:t> </a:t>
            </a:r>
            <a:r>
              <a:rPr lang="en-US" sz="2000" dirty="0" err="1">
                <a:latin typeface="Times New Roman" panose="02020603050405020304" pitchFamily="18" charset="0"/>
              </a:rPr>
              <a:t>Qaiss</a:t>
            </a:r>
            <a:endParaRPr lang="en-US" sz="2000" dirty="0">
              <a:latin typeface="Times New Roman" panose="02020603050405020304" pitchFamily="18" charset="0"/>
            </a:endParaRPr>
          </a:p>
          <a:p>
            <a:pPr marL="342900" indent="-342900" algn="just">
              <a:lnSpc>
                <a:spcPct val="130000"/>
              </a:lnSpc>
              <a:buFont typeface="+mj-lt"/>
              <a:buAutoNum type="arabicPeriod"/>
            </a:pPr>
            <a:r>
              <a:rPr lang="en-US" sz="2000" dirty="0">
                <a:latin typeface="Times New Roman" panose="02020603050405020304" pitchFamily="18" charset="0"/>
              </a:rPr>
              <a:t>Mechanical and thermal properties of hybrid composites: oil-palm fiber/clay reinforced high-density polyethylene </a:t>
            </a:r>
            <a:r>
              <a:rPr lang="en-US" sz="2000" dirty="0" err="1">
                <a:latin typeface="Times New Roman" panose="02020603050405020304" pitchFamily="18" charset="0"/>
              </a:rPr>
              <a:t>Mech</a:t>
            </a:r>
            <a:r>
              <a:rPr lang="en-US" sz="2000" dirty="0">
                <a:latin typeface="Times New Roman" panose="02020603050405020304" pitchFamily="18" charset="0"/>
              </a:rPr>
              <a:t> Mater, 98 (2016), pp. 36-4</a:t>
            </a:r>
            <a:endParaRPr lang="en-IN" sz="2000" i="0" u="none" strike="noStrike" baseline="0" dirty="0">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quarter" idx="16"/>
          </p:nvPr>
        </p:nvSpPr>
        <p:spPr/>
        <p:txBody>
          <a:bodyPr/>
          <a:lstStyle/>
          <a:p>
            <a:endParaRPr lang="en-IN"/>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Picture Placeholder 4"/>
          <p:cNvSpPr>
            <a:spLocks noGrp="1"/>
          </p:cNvSpPr>
          <p:nvPr>
            <p:ph type="pic" sz="quarter" idx="14"/>
          </p:nvPr>
        </p:nvSpPr>
        <p:spPr/>
      </p:sp>
      <p:sp>
        <p:nvSpPr>
          <p:cNvPr id="6" name="Picture Placeholder 5"/>
          <p:cNvSpPr>
            <a:spLocks noGrp="1"/>
          </p:cNvSpPr>
          <p:nvPr>
            <p:ph type="pic" sz="quarter" idx="13"/>
          </p:nvPr>
        </p:nvSpPr>
        <p:spPr/>
      </p:sp>
      <p:sp>
        <p:nvSpPr>
          <p:cNvPr id="7" name="Slide Number Placeholder 6"/>
          <p:cNvSpPr>
            <a:spLocks noGrp="1"/>
          </p:cNvSpPr>
          <p:nvPr>
            <p:ph type="sldNum" sz="quarter" idx="12"/>
          </p:nvPr>
        </p:nvSpPr>
        <p:spPr/>
        <p:txBody>
          <a:bodyPr/>
          <a:lstStyle/>
          <a:p>
            <a:fld id="{F91729D4-A164-47A3-830D-E792BCE699E4}" type="slidenum">
              <a:rPr lang="en-US" smtClean="0"/>
              <a:t>23</a:t>
            </a:fld>
            <a:endParaRPr lang="en-US" dirty="0"/>
          </a:p>
        </p:txBody>
      </p:sp>
      <p:pic>
        <p:nvPicPr>
          <p:cNvPr id="8" name="Picture 7"/>
          <p:cNvPicPr>
            <a:picLocks noChangeAspect="1"/>
          </p:cNvPicPr>
          <p:nvPr/>
        </p:nvPicPr>
        <p:blipFill>
          <a:blip r:embed="rId2"/>
          <a:stretch>
            <a:fillRect/>
          </a:stretch>
        </p:blipFill>
        <p:spPr>
          <a:xfrm>
            <a:off x="15104" y="71327"/>
            <a:ext cx="12176896" cy="68495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6180" y="403124"/>
            <a:ext cx="4694420" cy="709397"/>
          </a:xfrm>
        </p:spPr>
        <p:txBody>
          <a:bodyPr/>
          <a:lstStyle/>
          <a:p>
            <a:pPr algn="ctr"/>
            <a:r>
              <a:rPr lang="en-IN" sz="3000" b="1" dirty="0">
                <a:solidFill>
                  <a:schemeClr val="tx1"/>
                </a:solidFill>
                <a:latin typeface="Times New Roman" panose="02020603050405020304" pitchFamily="18" charset="0"/>
                <a:cs typeface="Times New Roman" panose="02020603050405020304" pitchFamily="18" charset="0"/>
              </a:rPr>
              <a:t>Content</a:t>
            </a:r>
          </a:p>
        </p:txBody>
      </p:sp>
      <p:sp>
        <p:nvSpPr>
          <p:cNvPr id="4" name="Footer Placeholder 3" hidden="1"/>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F91729D4-A164-47A3-830D-E792BCE699E4}" type="slidenum">
              <a:rPr lang="en-US" smtClean="0"/>
              <a:t>3</a:t>
            </a:fld>
            <a:endParaRPr lang="en-US" dirty="0"/>
          </a:p>
        </p:txBody>
      </p:sp>
      <p:graphicFrame>
        <p:nvGraphicFramePr>
          <p:cNvPr id="5" name="Diagram 4"/>
          <p:cNvGraphicFramePr/>
          <p:nvPr>
            <p:extLst>
              <p:ext uri="{D42A27DB-BD31-4B8C-83A1-F6EECF244321}">
                <p14:modId xmlns:p14="http://schemas.microsoft.com/office/powerpoint/2010/main" val="4285128633"/>
              </p:ext>
            </p:extLst>
          </p:nvPr>
        </p:nvGraphicFramePr>
        <p:xfrm>
          <a:off x="870155" y="1112521"/>
          <a:ext cx="10483645" cy="512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419" y="103239"/>
            <a:ext cx="10495935" cy="914960"/>
          </a:xfrm>
        </p:spPr>
        <p:txBody>
          <a:bodyPr/>
          <a:lstStyle/>
          <a:p>
            <a:pPr algn="ctr"/>
            <a:r>
              <a:rPr lang="en-IN" sz="3000" b="1" dirty="0">
                <a:solidFill>
                  <a:schemeClr val="tx1"/>
                </a:solidFill>
                <a:latin typeface="Times New Roman" panose="02020603050405020304" pitchFamily="18" charset="0"/>
                <a:cs typeface="Times New Roman" panose="02020603050405020304" pitchFamily="18" charset="0"/>
              </a:rPr>
              <a:t>Introduction</a:t>
            </a:r>
          </a:p>
        </p:txBody>
      </p:sp>
      <p:sp>
        <p:nvSpPr>
          <p:cNvPr id="3" name="Text Placeholder 2" hidden="1"/>
          <p:cNvSpPr>
            <a:spLocks noGrp="1"/>
          </p:cNvSpPr>
          <p:nvPr>
            <p:ph type="body" sz="quarter" idx="16"/>
          </p:nvPr>
        </p:nvSpPr>
        <p:spPr/>
        <p:txBody>
          <a:bodyPr/>
          <a:lstStyle/>
          <a:p>
            <a:endParaRPr lang="en-IN"/>
          </a:p>
        </p:txBody>
      </p:sp>
      <p:sp>
        <p:nvSpPr>
          <p:cNvPr id="4" name="Footer Placeholder 3" hidden="1"/>
          <p:cNvSpPr>
            <a:spLocks noGrp="1"/>
          </p:cNvSpPr>
          <p:nvPr>
            <p:ph type="ftr" sz="quarter" idx="11"/>
          </p:nvPr>
        </p:nvSpPr>
        <p:spPr/>
        <p:txBody>
          <a:bodyPr/>
          <a:lstStyle/>
          <a:p>
            <a:r>
              <a:rPr lang="en-US"/>
              <a:t>PRESENTATION TITLE</a:t>
            </a:r>
            <a:endParaRPr lang="en-US" dirty="0"/>
          </a:p>
        </p:txBody>
      </p:sp>
      <p:sp>
        <p:nvSpPr>
          <p:cNvPr id="5" name="Picture Placeholder 4" hidden="1"/>
          <p:cNvSpPr>
            <a:spLocks noGrp="1"/>
          </p:cNvSpPr>
          <p:nvPr>
            <p:ph type="pic" sz="quarter" idx="14"/>
          </p:nvPr>
        </p:nvSpPr>
        <p:spPr/>
      </p:sp>
      <p:sp>
        <p:nvSpPr>
          <p:cNvPr id="6" name="Picture Placeholder 5" hidden="1"/>
          <p:cNvSpPr>
            <a:spLocks noGrp="1"/>
          </p:cNvSpPr>
          <p:nvPr>
            <p:ph type="pic" sz="quarter" idx="13"/>
          </p:nvPr>
        </p:nvSpPr>
        <p:spPr/>
      </p:sp>
      <p:sp>
        <p:nvSpPr>
          <p:cNvPr id="7" name="Slide Number Placeholder 6" hidden="1"/>
          <p:cNvSpPr>
            <a:spLocks noGrp="1"/>
          </p:cNvSpPr>
          <p:nvPr>
            <p:ph type="sldNum" sz="quarter" idx="12"/>
          </p:nvPr>
        </p:nvSpPr>
        <p:spPr/>
        <p:txBody>
          <a:bodyPr/>
          <a:lstStyle/>
          <a:p>
            <a:fld id="{F91729D4-A164-47A3-830D-E792BCE699E4}" type="slidenum">
              <a:rPr lang="en-US" smtClean="0"/>
              <a:t>4</a:t>
            </a:fld>
            <a:endParaRPr lang="en-US" dirty="0"/>
          </a:p>
        </p:txBody>
      </p:sp>
      <p:sp>
        <p:nvSpPr>
          <p:cNvPr id="9" name="TextBox 8"/>
          <p:cNvSpPr txBox="1"/>
          <p:nvPr/>
        </p:nvSpPr>
        <p:spPr>
          <a:xfrm>
            <a:off x="594851" y="1209928"/>
            <a:ext cx="10638503" cy="5016758"/>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awareness of climate change is increasing worldwide, putting pressure on the vehicle industry to minimize emissions. Vehicle manufacturers are constantly looking for ways to decrease the emissions from their products. One way of doing this is by reducing the weight of the vehicles. Although, this has to be done at the same time as acceptable mechanical and comfort properties are maintained. Manufacturers today are trying to solve this by using lightweight materials such as high-strength steel to create vehicles with increased crash safety and decreased weight. Others are looking at fiber composites, aluminum, or magnesium, which also are materials with a high strength-to-weight ratio [1].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joining of dissimilar materials is a critical step in many industrial processes and applications [Fig 1], and the choice of technique will depend on the application’s specific requirements.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Each technique has its own advantages and disadvantages, and the choice of technique will depend on the application's specific requirements. For example, welding provides a strong, permanent bond but may not be suitable for all materials, while adhesive bonding offers versatility but may not provide the same level of strength as welding.[6]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0"/>
            <a:ext cx="12191999" cy="1450259"/>
          </a:xfrm>
          <a:solidFill>
            <a:srgbClr val="F5F9F9"/>
          </a:solidFill>
        </p:spPr>
        <p:txBody>
          <a:bodyPr/>
          <a:lstStyle/>
          <a:p>
            <a:pPr>
              <a:lnSpc>
                <a:spcPct val="200000"/>
              </a:lnSpc>
            </a:pPr>
            <a:r>
              <a:rPr lang="en-IN" b="1" dirty="0">
                <a:solidFill>
                  <a:schemeClr val="tx1"/>
                </a:solidFill>
                <a:latin typeface="Times New Roman" panose="02020603050405020304" pitchFamily="18" charset="0"/>
                <a:cs typeface="Times New Roman" panose="02020603050405020304" pitchFamily="18" charset="0"/>
              </a:rPr>
              <a:t>OBJECTIVE</a:t>
            </a:r>
          </a:p>
        </p:txBody>
      </p:sp>
      <p:sp>
        <p:nvSpPr>
          <p:cNvPr id="7" name="Slide Number Placeholder 6"/>
          <p:cNvSpPr>
            <a:spLocks noGrp="1"/>
          </p:cNvSpPr>
          <p:nvPr>
            <p:ph type="sldNum" sz="quarter" idx="12"/>
          </p:nvPr>
        </p:nvSpPr>
        <p:spPr/>
        <p:txBody>
          <a:bodyPr/>
          <a:lstStyle/>
          <a:p>
            <a:fld id="{F91729D4-A164-47A3-830D-E792BCE699E4}" type="slidenum">
              <a:rPr lang="en-US" smtClean="0"/>
              <a:t>5</a:t>
            </a:fld>
            <a:endParaRPr lang="en-US" dirty="0"/>
          </a:p>
        </p:txBody>
      </p:sp>
      <p:sp>
        <p:nvSpPr>
          <p:cNvPr id="9" name="TextBox 8"/>
          <p:cNvSpPr txBox="1"/>
          <p:nvPr/>
        </p:nvSpPr>
        <p:spPr>
          <a:xfrm>
            <a:off x="2241753" y="1592826"/>
            <a:ext cx="8052621" cy="2677656"/>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samples of Aluminum alloy, Coir composite, and Galvanized Iron sheet.</a:t>
            </a:r>
          </a:p>
          <a:p>
            <a:pPr marL="342900" lvl="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join samples through Mechanical Fastening, and Adhesive Bonding techniques.</a:t>
            </a:r>
          </a:p>
          <a:p>
            <a:pPr marL="342900" lvl="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Static Structural analysis of samples in Ansys software.</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49066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77431" y="1306070"/>
            <a:ext cx="4121545" cy="2484219"/>
          </a:xfrm>
          <a:prstGeom prst="rect">
            <a:avLst/>
          </a:prstGeom>
          <a:ln>
            <a:solidFill>
              <a:schemeClr val="tx1"/>
            </a:solidFill>
          </a:ln>
        </p:spPr>
      </p:pic>
      <p:sp>
        <p:nvSpPr>
          <p:cNvPr id="2" name="Title 1"/>
          <p:cNvSpPr>
            <a:spLocks noGrp="1"/>
          </p:cNvSpPr>
          <p:nvPr>
            <p:ph type="title"/>
          </p:nvPr>
        </p:nvSpPr>
        <p:spPr>
          <a:xfrm>
            <a:off x="3274142" y="287653"/>
            <a:ext cx="5093109" cy="701655"/>
          </a:xfrm>
        </p:spPr>
        <p:txBody>
          <a:bodyPr/>
          <a:lstStyle/>
          <a:p>
            <a:pPr algn="ctr"/>
            <a:r>
              <a:rPr lang="en-IN" sz="2800" b="1" dirty="0">
                <a:solidFill>
                  <a:schemeClr val="tx1"/>
                </a:solidFill>
                <a:latin typeface="Times New Roman" panose="02020603050405020304" pitchFamily="18" charset="0"/>
                <a:cs typeface="Times New Roman" panose="02020603050405020304" pitchFamily="18" charset="0"/>
              </a:rPr>
              <a:t>APPLICATIONS</a:t>
            </a:r>
          </a:p>
        </p:txBody>
      </p:sp>
      <p:sp>
        <p:nvSpPr>
          <p:cNvPr id="7" name="Slide Number Placeholder 6"/>
          <p:cNvSpPr>
            <a:spLocks noGrp="1"/>
          </p:cNvSpPr>
          <p:nvPr>
            <p:ph type="sldNum" sz="quarter" idx="12"/>
          </p:nvPr>
        </p:nvSpPr>
        <p:spPr/>
        <p:txBody>
          <a:bodyPr/>
          <a:lstStyle/>
          <a:p>
            <a:fld id="{F91729D4-A164-47A3-830D-E792BCE699E4}" type="slidenum">
              <a:rPr lang="en-US" smtClean="0"/>
              <a:t>6</a:t>
            </a:fld>
            <a:endParaRPr lang="en-US" dirty="0"/>
          </a:p>
        </p:txBody>
      </p:sp>
      <p:sp>
        <p:nvSpPr>
          <p:cNvPr id="3" name="TextBox 2"/>
          <p:cNvSpPr txBox="1"/>
          <p:nvPr/>
        </p:nvSpPr>
        <p:spPr>
          <a:xfrm>
            <a:off x="1061885" y="1301804"/>
            <a:ext cx="3126658" cy="2862322"/>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Aerospace and Defense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Automotive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Construction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Medical</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Electronics Industry</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Marine Industry</a:t>
            </a:r>
          </a:p>
        </p:txBody>
      </p:sp>
      <p:sp>
        <p:nvSpPr>
          <p:cNvPr id="8" name="TextBox 7"/>
          <p:cNvSpPr txBox="1"/>
          <p:nvPr/>
        </p:nvSpPr>
        <p:spPr>
          <a:xfrm>
            <a:off x="899651" y="5915809"/>
            <a:ext cx="1115961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Source: https://www.mariongeneral.com/hospitals-ohio-adapting-continued-advancement-medical-equipment/</a:t>
            </a:r>
          </a:p>
        </p:txBody>
      </p:sp>
      <p:pic>
        <p:nvPicPr>
          <p:cNvPr id="4" name="Picture 3"/>
          <p:cNvPicPr>
            <a:picLocks noChangeAspect="1"/>
          </p:cNvPicPr>
          <p:nvPr/>
        </p:nvPicPr>
        <p:blipFill>
          <a:blip r:embed="rId3"/>
          <a:stretch>
            <a:fillRect/>
          </a:stretch>
        </p:blipFill>
        <p:spPr>
          <a:xfrm>
            <a:off x="4440605" y="1301804"/>
            <a:ext cx="3524742" cy="2467319"/>
          </a:xfrm>
          <a:prstGeom prst="rect">
            <a:avLst/>
          </a:prstGeom>
          <a:solidFill>
            <a:schemeClr val="tx1"/>
          </a:solidFill>
          <a:ln>
            <a:solidFill>
              <a:schemeClr val="tx1"/>
            </a:solidFill>
          </a:ln>
        </p:spPr>
      </p:pic>
      <p:sp>
        <p:nvSpPr>
          <p:cNvPr id="10" name="TextBox 9"/>
          <p:cNvSpPr txBox="1"/>
          <p:nvPr/>
        </p:nvSpPr>
        <p:spPr>
          <a:xfrm>
            <a:off x="4971425" y="4040041"/>
            <a:ext cx="5987845"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1: Applications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chemeClr val="tx1"/>
                </a:solidFill>
                <a:latin typeface="Times New Roman" panose="02020603050405020304" pitchFamily="18" charset="0"/>
                <a:cs typeface="Times New Roman" panose="02020603050405020304" pitchFamily="18" charset="0"/>
              </a:rPr>
              <a:t>Coir composite </a:t>
            </a:r>
          </a:p>
        </p:txBody>
      </p:sp>
      <p:sp>
        <p:nvSpPr>
          <p:cNvPr id="4" name="Slide Number Placeholder 3"/>
          <p:cNvSpPr>
            <a:spLocks noGrp="1"/>
          </p:cNvSpPr>
          <p:nvPr>
            <p:ph type="sldNum" sz="quarter" idx="12"/>
          </p:nvPr>
        </p:nvSpPr>
        <p:spPr/>
        <p:txBody>
          <a:bodyPr/>
          <a:lstStyle/>
          <a:p>
            <a:fld id="{F91729D4-A164-47A3-830D-E792BCE699E4}" type="slidenum">
              <a:rPr lang="en-US" smtClean="0"/>
              <a:t>7</a:t>
            </a:fld>
            <a:endParaRPr lang="en-US" dirty="0"/>
          </a:p>
        </p:txBody>
      </p:sp>
      <p:sp>
        <p:nvSpPr>
          <p:cNvPr id="5" name="TextBox 4"/>
          <p:cNvSpPr txBox="1"/>
          <p:nvPr/>
        </p:nvSpPr>
        <p:spPr>
          <a:xfrm>
            <a:off x="1238865" y="1297858"/>
            <a:ext cx="5397909" cy="4708981"/>
          </a:xfrm>
          <a:prstGeom prst="rect">
            <a:avLst/>
          </a:prstGeom>
          <a:noFill/>
        </p:spPr>
        <p:txBody>
          <a:bodyPr wrap="square" rtlCol="0">
            <a:spAutoFit/>
          </a:bodyPr>
          <a:lstStyle/>
          <a:p>
            <a:pPr algn="just">
              <a:lnSpc>
                <a:spcPct val="150000"/>
              </a:lnSpc>
            </a:pPr>
            <a:r>
              <a:rPr lang="en-IN" sz="2000" b="1" dirty="0">
                <a:latin typeface="Times New Roman" panose="02020603050405020304" pitchFamily="18" charset="0"/>
                <a:cs typeface="Times New Roman" panose="02020603050405020304" pitchFamily="18" charset="0"/>
              </a:rPr>
              <a:t>Physical and mechanical composition</a:t>
            </a:r>
          </a:p>
          <a:p>
            <a:pPr algn="just">
              <a:lnSpc>
                <a:spcPct val="150000"/>
              </a:lnSpc>
            </a:pPr>
            <a:r>
              <a:rPr lang="en-US" sz="2000" dirty="0">
                <a:latin typeface="Times New Roman" panose="02020603050405020304" pitchFamily="18" charset="0"/>
                <a:cs typeface="Times New Roman" panose="02020603050405020304" pitchFamily="18" charset="0"/>
              </a:rPr>
              <a:t>The value of selected physical and mechanical coir fibers as analyzed through the research paper and Coir fibers can be said to have 1.1–1.5 g/cm3 density, 2–8 GPa Young’s modulus, and 105–593 MPa tensile strength, 10–180% water absorption and 15–51% elongation at break. The variation of these properties may depend on the source of the fiber, pre-treatment, and extraction methods.[4] </a:t>
            </a:r>
          </a:p>
          <a:p>
            <a:pPr algn="just">
              <a:lnSpc>
                <a:spcPct val="150000"/>
              </a:lnSpc>
            </a:pPr>
            <a:endParaRPr lang="en-IN" sz="2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9246" y="1641679"/>
            <a:ext cx="3644172" cy="2732870"/>
          </a:xfrm>
          <a:prstGeom prst="rect">
            <a:avLst/>
          </a:prstGeom>
        </p:spPr>
      </p:pic>
      <p:sp>
        <p:nvSpPr>
          <p:cNvPr id="8" name="TextBox 7"/>
          <p:cNvSpPr txBox="1"/>
          <p:nvPr/>
        </p:nvSpPr>
        <p:spPr>
          <a:xfrm>
            <a:off x="7433187" y="4660490"/>
            <a:ext cx="320040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Figure 2: Coir Composite</a:t>
            </a:r>
          </a:p>
        </p:txBody>
      </p:sp>
    </p:spTree>
    <p:extLst>
      <p:ext uri="{BB962C8B-B14F-4D97-AF65-F5344CB8AC3E}">
        <p14:creationId xmlns:p14="http://schemas.microsoft.com/office/powerpoint/2010/main" val="89034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91729D4-A164-47A3-830D-E792BCE699E4}" type="slidenum">
              <a:rPr lang="en-US" smtClean="0"/>
              <a:t>8</a:t>
            </a:fld>
            <a:endParaRPr lang="en-US" dirty="0"/>
          </a:p>
        </p:txBody>
      </p:sp>
      <p:sp>
        <p:nvSpPr>
          <p:cNvPr id="6" name="TextBox 5"/>
          <p:cNvSpPr txBox="1"/>
          <p:nvPr/>
        </p:nvSpPr>
        <p:spPr>
          <a:xfrm>
            <a:off x="973394" y="1356852"/>
            <a:ext cx="4542503" cy="3416320"/>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Prepare three samples of coir composites of dimension 200*200*3 mm^3. Then, cut the sample of dimension into 200*25*3 mm^3 with the grinder of blade </a:t>
            </a:r>
            <a:r>
              <a:rPr lang="en-US" sz="2000" dirty="0" smtClean="0">
                <a:latin typeface="Times New Roman" panose="02020603050405020304" pitchFamily="18" charset="0"/>
                <a:cs typeface="Times New Roman" panose="02020603050405020304" pitchFamily="18" charset="0"/>
              </a:rPr>
              <a:t>4 </a:t>
            </a:r>
            <a:r>
              <a:rPr lang="en-US" sz="2000" dirty="0" smtClean="0">
                <a:latin typeface="Times New Roman" panose="02020603050405020304" pitchFamily="18" charset="0"/>
                <a:cs typeface="Times New Roman" panose="02020603050405020304" pitchFamily="18" charset="0"/>
              </a:rPr>
              <a:t>inches</a:t>
            </a:r>
            <a:r>
              <a:rPr lang="en-US" sz="2000" dirty="0">
                <a:latin typeface="Times New Roman" panose="02020603050405020304" pitchFamily="18" charset="0"/>
                <a:cs typeface="Times New Roman" panose="02020603050405020304" pitchFamily="18" charset="0"/>
              </a:rPr>
              <a:t>. Here, figure 3 shows the coir composite sample.</a:t>
            </a:r>
          </a:p>
          <a:p>
            <a:endParaRPr lang="en-US" dirty="0"/>
          </a:p>
          <a:p>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0659" y="783578"/>
            <a:ext cx="5019882" cy="3763856"/>
          </a:xfrm>
          <a:prstGeom prst="rect">
            <a:avLst/>
          </a:prstGeom>
        </p:spPr>
      </p:pic>
      <p:sp>
        <p:nvSpPr>
          <p:cNvPr id="8" name="TextBox 7"/>
          <p:cNvSpPr txBox="1"/>
          <p:nvPr/>
        </p:nvSpPr>
        <p:spPr>
          <a:xfrm>
            <a:off x="6100659" y="4896465"/>
            <a:ext cx="4916385"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Figure 3: Samples of coir composite with dimensions of 200*200*3 mm^3</a:t>
            </a:r>
          </a:p>
        </p:txBody>
      </p:sp>
    </p:spTree>
    <p:extLst>
      <p:ext uri="{BB962C8B-B14F-4D97-AF65-F5344CB8AC3E}">
        <p14:creationId xmlns:p14="http://schemas.microsoft.com/office/powerpoint/2010/main" val="165738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a:solidFill>
                  <a:schemeClr val="tx1"/>
                </a:solidFill>
                <a:latin typeface="Times New Roman" panose="02020603050405020304" pitchFamily="18" charset="0"/>
                <a:cs typeface="Times New Roman" panose="02020603050405020304" pitchFamily="18" charset="0"/>
              </a:rPr>
              <a:t>Aluminium Alloy</a:t>
            </a:r>
          </a:p>
        </p:txBody>
      </p:sp>
      <p:sp>
        <p:nvSpPr>
          <p:cNvPr id="4" name="Slide Number Placeholder 3"/>
          <p:cNvSpPr>
            <a:spLocks noGrp="1"/>
          </p:cNvSpPr>
          <p:nvPr>
            <p:ph type="sldNum" sz="quarter" idx="12"/>
          </p:nvPr>
        </p:nvSpPr>
        <p:spPr/>
        <p:txBody>
          <a:bodyPr/>
          <a:lstStyle/>
          <a:p>
            <a:fld id="{F91729D4-A164-47A3-830D-E792BCE699E4}" type="slidenum">
              <a:rPr lang="en-US" smtClean="0"/>
              <a:t>9</a:t>
            </a:fld>
            <a:endParaRPr lang="en-US" dirty="0"/>
          </a:p>
        </p:txBody>
      </p:sp>
      <p:sp>
        <p:nvSpPr>
          <p:cNvPr id="6" name="TextBox 5"/>
          <p:cNvSpPr txBox="1"/>
          <p:nvPr/>
        </p:nvSpPr>
        <p:spPr>
          <a:xfrm>
            <a:off x="884903" y="1066801"/>
            <a:ext cx="10722078" cy="6971139"/>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most commonly used aluminum alloys for construction and manufacturing applications are 6061-T6 and 6063-T5. These alloys have good mechanical properties and are relatively easy to fabricate, making them ideal for a variety of applications. 6061-T6 is used for this project. Cut the Aluminum and Galvanized Iron sheets into dimensions of 200*25 mm2 with a snipping tool. The thickness of the Aluminum sheet is 0.3 mm. Then drill four holes at a distance of 30mm from the end by drilling machine diameter of 3.5mm.</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Figure 4: Dimension of sample</a:t>
            </a: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dirty="0"/>
          </a:p>
        </p:txBody>
      </p:sp>
      <p:pic>
        <p:nvPicPr>
          <p:cNvPr id="8" name="Picture 7"/>
          <p:cNvPicPr>
            <a:picLocks noChangeAspect="1"/>
          </p:cNvPicPr>
          <p:nvPr/>
        </p:nvPicPr>
        <p:blipFill>
          <a:blip r:embed="rId2"/>
          <a:stretch>
            <a:fillRect/>
          </a:stretch>
        </p:blipFill>
        <p:spPr>
          <a:xfrm>
            <a:off x="884903" y="3954343"/>
            <a:ext cx="10028903" cy="1581150"/>
          </a:xfrm>
          <a:prstGeom prst="rect">
            <a:avLst/>
          </a:prstGeom>
        </p:spPr>
      </p:pic>
    </p:spTree>
    <p:extLst>
      <p:ext uri="{BB962C8B-B14F-4D97-AF65-F5344CB8AC3E}">
        <p14:creationId xmlns:p14="http://schemas.microsoft.com/office/powerpoint/2010/main" val="84243051"/>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1450</Words>
  <Application>Microsoft Office PowerPoint</Application>
  <PresentationFormat>Widescreen</PresentationFormat>
  <Paragraphs>177</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Maven Pro</vt:lpstr>
      <vt:lpstr>Segoe UI</vt:lpstr>
      <vt:lpstr>Segoe UI Light</vt:lpstr>
      <vt:lpstr>Times New Roman</vt:lpstr>
      <vt:lpstr>Wingdings</vt:lpstr>
      <vt:lpstr>Office Theme</vt:lpstr>
      <vt:lpstr>Presentation on major project</vt:lpstr>
      <vt:lpstr>PowerPoint Presentation</vt:lpstr>
      <vt:lpstr>Content</vt:lpstr>
      <vt:lpstr>Introduction</vt:lpstr>
      <vt:lpstr>OBJECTIVE</vt:lpstr>
      <vt:lpstr>APPLICATIONS</vt:lpstr>
      <vt:lpstr>Coir composite </vt:lpstr>
      <vt:lpstr>PowerPoint Presentation</vt:lpstr>
      <vt:lpstr>Aluminium Alloy</vt:lpstr>
      <vt:lpstr>PowerPoint Presentation</vt:lpstr>
      <vt:lpstr>Galvanized Iron Sheet</vt:lpstr>
      <vt:lpstr>PowerPoint Presentation</vt:lpstr>
      <vt:lpstr>Joining techniques</vt:lpstr>
      <vt:lpstr>Adhesive joining</vt:lpstr>
      <vt:lpstr>Materials Used </vt:lpstr>
      <vt:lpstr>  glimpse of samples preparation  </vt:lpstr>
      <vt:lpstr>PowerPoint Presentation</vt:lpstr>
      <vt:lpstr>Results</vt:lpstr>
      <vt:lpstr>PowerPoint Presentation</vt:lpstr>
      <vt:lpstr>PowerPoint Presentation</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2021-05-30T14:58:00Z</dcterms:created>
  <dcterms:modified xsi:type="dcterms:W3CDTF">2023-05-03T05:16:03Z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B753647423B843BDB756471B5D51B412</vt:lpwstr>
  </property>
  <property fmtid="{D5CDD505-2E9C-101B-9397-08002B2CF9AE}" pid="4" name="KSOProductBuildVer">
    <vt:lpwstr>1033-11.2.0.11513</vt:lpwstr>
  </property>
</Properties>
</file>